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sldIdLst>
    <p:sldId id="256" r:id="rId2"/>
    <p:sldId id="261" r:id="rId3"/>
    <p:sldId id="264" r:id="rId4"/>
    <p:sldId id="265" r:id="rId5"/>
    <p:sldId id="267" r:id="rId6"/>
    <p:sldId id="266" r:id="rId7"/>
    <p:sldId id="268" r:id="rId8"/>
    <p:sldId id="270" r:id="rId9"/>
    <p:sldId id="259" r:id="rId10"/>
    <p:sldId id="271" r:id="rId11"/>
    <p:sldId id="272" r:id="rId12"/>
    <p:sldId id="273" r:id="rId13"/>
    <p:sldId id="274" r:id="rId14"/>
    <p:sldId id="276" r:id="rId15"/>
    <p:sldId id="275" r:id="rId16"/>
    <p:sldId id="269" r:id="rId17"/>
    <p:sldId id="27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charset="0"/>
        <a:ea typeface="ＭＳ Ｐゴシック" charset="0"/>
        <a:cs typeface="Arial" charset="0"/>
      </a:defRPr>
    </a:lvl1pPr>
    <a:lvl2pPr marL="457200" algn="l" rtl="0" fontAlgn="base">
      <a:spcBef>
        <a:spcPct val="0"/>
      </a:spcBef>
      <a:spcAft>
        <a:spcPct val="0"/>
      </a:spcAft>
      <a:defRPr kern="1200">
        <a:solidFill>
          <a:schemeClr val="tx1"/>
        </a:solidFill>
        <a:latin typeface="Candara" charset="0"/>
        <a:ea typeface="ＭＳ Ｐゴシック" charset="0"/>
        <a:cs typeface="Arial" charset="0"/>
      </a:defRPr>
    </a:lvl2pPr>
    <a:lvl3pPr marL="914400" algn="l" rtl="0" fontAlgn="base">
      <a:spcBef>
        <a:spcPct val="0"/>
      </a:spcBef>
      <a:spcAft>
        <a:spcPct val="0"/>
      </a:spcAft>
      <a:defRPr kern="1200">
        <a:solidFill>
          <a:schemeClr val="tx1"/>
        </a:solidFill>
        <a:latin typeface="Candara" charset="0"/>
        <a:ea typeface="ＭＳ Ｐゴシック" charset="0"/>
        <a:cs typeface="Arial" charset="0"/>
      </a:defRPr>
    </a:lvl3pPr>
    <a:lvl4pPr marL="1371600" algn="l" rtl="0" fontAlgn="base">
      <a:spcBef>
        <a:spcPct val="0"/>
      </a:spcBef>
      <a:spcAft>
        <a:spcPct val="0"/>
      </a:spcAft>
      <a:defRPr kern="1200">
        <a:solidFill>
          <a:schemeClr val="tx1"/>
        </a:solidFill>
        <a:latin typeface="Candara" charset="0"/>
        <a:ea typeface="ＭＳ Ｐゴシック" charset="0"/>
        <a:cs typeface="Arial" charset="0"/>
      </a:defRPr>
    </a:lvl4pPr>
    <a:lvl5pPr marL="1828800" algn="l" rtl="0" fontAlgn="base">
      <a:spcBef>
        <a:spcPct val="0"/>
      </a:spcBef>
      <a:spcAft>
        <a:spcPct val="0"/>
      </a:spcAft>
      <a:defRPr kern="1200">
        <a:solidFill>
          <a:schemeClr val="tx1"/>
        </a:solidFill>
        <a:latin typeface="Candara" charset="0"/>
        <a:ea typeface="ＭＳ Ｐゴシック" charset="0"/>
        <a:cs typeface="Arial" charset="0"/>
      </a:defRPr>
    </a:lvl5pPr>
    <a:lvl6pPr marL="2286000" algn="l" defTabSz="457200" rtl="0" eaLnBrk="1" latinLnBrk="0" hangingPunct="1">
      <a:defRPr kern="1200">
        <a:solidFill>
          <a:schemeClr val="tx1"/>
        </a:solidFill>
        <a:latin typeface="Candara" charset="0"/>
        <a:ea typeface="ＭＳ Ｐゴシック" charset="0"/>
        <a:cs typeface="Arial" charset="0"/>
      </a:defRPr>
    </a:lvl6pPr>
    <a:lvl7pPr marL="2743200" algn="l" defTabSz="457200" rtl="0" eaLnBrk="1" latinLnBrk="0" hangingPunct="1">
      <a:defRPr kern="1200">
        <a:solidFill>
          <a:schemeClr val="tx1"/>
        </a:solidFill>
        <a:latin typeface="Candara" charset="0"/>
        <a:ea typeface="ＭＳ Ｐゴシック" charset="0"/>
        <a:cs typeface="Arial" charset="0"/>
      </a:defRPr>
    </a:lvl7pPr>
    <a:lvl8pPr marL="3200400" algn="l" defTabSz="457200" rtl="0" eaLnBrk="1" latinLnBrk="0" hangingPunct="1">
      <a:defRPr kern="1200">
        <a:solidFill>
          <a:schemeClr val="tx1"/>
        </a:solidFill>
        <a:latin typeface="Candara" charset="0"/>
        <a:ea typeface="ＭＳ Ｐゴシック" charset="0"/>
        <a:cs typeface="Arial" charset="0"/>
      </a:defRPr>
    </a:lvl8pPr>
    <a:lvl9pPr marL="3657600" algn="l" defTabSz="457200" rtl="0" eaLnBrk="1" latinLnBrk="0" hangingPunct="1">
      <a:defRPr kern="1200">
        <a:solidFill>
          <a:schemeClr val="tx1"/>
        </a:solidFill>
        <a:latin typeface="Candara"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69496" autoAdjust="0"/>
  </p:normalViewPr>
  <p:slideViewPr>
    <p:cSldViewPr>
      <p:cViewPr varScale="1">
        <p:scale>
          <a:sx n="63" d="100"/>
          <a:sy n="63" d="100"/>
        </p:scale>
        <p:origin x="-1782" y="-96"/>
      </p:cViewPr>
      <p:guideLst>
        <p:guide orient="horz" pos="2160"/>
        <p:guide pos="2880"/>
      </p:guideLst>
    </p:cSldViewPr>
  </p:slideViewPr>
  <p:outlineViewPr>
    <p:cViewPr>
      <p:scale>
        <a:sx n="33" d="100"/>
        <a:sy n="33" d="100"/>
      </p:scale>
      <p:origin x="0" y="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E6F8568-090E-374E-BCFD-C5D401C31589}" type="datetimeFigureOut">
              <a:rPr lang="en-GB"/>
              <a:pPr/>
              <a:t>15/01/2015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2A8BC72-D503-6E49-80D7-C0B92C585338}" type="slidenum">
              <a:rPr lang="en-GB"/>
              <a:pPr/>
              <a:t>‹#›</a:t>
            </a:fld>
            <a:endParaRPr lang="en-GB"/>
          </a:p>
        </p:txBody>
      </p:sp>
    </p:spTree>
    <p:extLst>
      <p:ext uri="{BB962C8B-B14F-4D97-AF65-F5344CB8AC3E}">
        <p14:creationId xmlns:p14="http://schemas.microsoft.com/office/powerpoint/2010/main" val="31345407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Otherwise known as</a:t>
            </a:r>
            <a:r>
              <a:rPr lang="en-GB" dirty="0" smtClean="0">
                <a:latin typeface="Calibri" charset="0"/>
              </a:rPr>
              <a:t>…</a:t>
            </a:r>
          </a:p>
          <a:p>
            <a:pPr>
              <a:spcBef>
                <a:spcPct val="0"/>
              </a:spcBef>
            </a:pPr>
            <a:endParaRPr lang="en-GB" dirty="0" smtClean="0">
              <a:latin typeface="Calibri" charset="0"/>
            </a:endParaRPr>
          </a:p>
          <a:p>
            <a:pPr>
              <a:spcBef>
                <a:spcPct val="0"/>
              </a:spcBef>
            </a:pPr>
            <a:r>
              <a:rPr lang="en-GB" dirty="0" smtClean="0">
                <a:latin typeface="Calibri" charset="0"/>
              </a:rPr>
              <a:t>Work in progress</a:t>
            </a:r>
          </a:p>
          <a:p>
            <a:pPr>
              <a:spcBef>
                <a:spcPct val="0"/>
              </a:spcBef>
            </a:pPr>
            <a:r>
              <a:rPr lang="en-GB" dirty="0" smtClean="0">
                <a:latin typeface="Calibri" charset="0"/>
              </a:rPr>
              <a:t>Emerging</a:t>
            </a:r>
            <a:r>
              <a:rPr lang="en-GB" baseline="0" dirty="0" smtClean="0">
                <a:latin typeface="Calibri" charset="0"/>
              </a:rPr>
              <a:t> findings</a:t>
            </a:r>
          </a:p>
          <a:p>
            <a:pPr>
              <a:spcBef>
                <a:spcPct val="0"/>
              </a:spcBef>
            </a:pPr>
            <a:r>
              <a:rPr lang="en-GB" baseline="0" dirty="0" smtClean="0">
                <a:latin typeface="Calibri" charset="0"/>
              </a:rPr>
              <a:t>Grateful for comments and thoughts at the end</a:t>
            </a:r>
            <a:endParaRPr lang="en-GB" dirty="0">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B4D296BE-9007-3B4B-9C98-84B3450A2975}" type="slidenum">
              <a:rPr lang="en-GB">
                <a:latin typeface="Calibri" charset="0"/>
              </a:rPr>
              <a:pPr/>
              <a:t>1</a:t>
            </a:fld>
            <a:endParaRPr lang="en-GB">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GB" dirty="0" smtClean="0">
                <a:latin typeface="Calibri" charset="0"/>
              </a:rPr>
              <a:t>Tactic, deal</a:t>
            </a:r>
          </a:p>
          <a:p>
            <a:pPr>
              <a:spcBef>
                <a:spcPct val="0"/>
              </a:spcBef>
            </a:pPr>
            <a:endParaRPr lang="en-GB" dirty="0" smtClean="0">
              <a:latin typeface="Calibri" charset="0"/>
            </a:endParaRPr>
          </a:p>
          <a:p>
            <a:pPr>
              <a:spcBef>
                <a:spcPct val="0"/>
              </a:spcBef>
            </a:pPr>
            <a:r>
              <a:rPr lang="en-GB" dirty="0" smtClean="0">
                <a:latin typeface="Calibri" charset="0"/>
              </a:rPr>
              <a:t>Imbalance in power between the 2 parties. </a:t>
            </a:r>
          </a:p>
          <a:p>
            <a:pPr>
              <a:spcBef>
                <a:spcPct val="0"/>
              </a:spcBef>
            </a:pPr>
            <a:r>
              <a:rPr lang="en-GB" dirty="0" smtClean="0">
                <a:latin typeface="Calibri" charset="0"/>
              </a:rPr>
              <a:t>Shifting between them on different occasions.</a:t>
            </a:r>
            <a:r>
              <a:rPr lang="en-GB" baseline="0" dirty="0" smtClean="0">
                <a:latin typeface="Calibri" charset="0"/>
              </a:rPr>
              <a:t> </a:t>
            </a:r>
          </a:p>
          <a:p>
            <a:pPr>
              <a:spcBef>
                <a:spcPct val="0"/>
              </a:spcBef>
            </a:pPr>
            <a:r>
              <a:rPr lang="en-GB" baseline="0" dirty="0" smtClean="0">
                <a:latin typeface="Calibri" charset="0"/>
              </a:rPr>
              <a:t>Sometimes starting from a position of power and other times less powerful. </a:t>
            </a:r>
            <a:endParaRPr lang="en-GB" dirty="0">
              <a:latin typeface="Calibri"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0AC86164-EA1A-2544-BEE9-9185D34F6894}" type="slidenum">
              <a:rPr lang="en-GB">
                <a:latin typeface="Calibri" charset="0"/>
              </a:rPr>
              <a:pPr/>
              <a:t>10</a:t>
            </a:fld>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Calibri" charset="0"/>
              </a:rPr>
              <a:t>Equal</a:t>
            </a:r>
            <a:r>
              <a:rPr lang="en-GB" baseline="0" dirty="0" smtClean="0">
                <a:latin typeface="Calibri" charset="0"/>
              </a:rPr>
              <a:t> balance of power between both parties. </a:t>
            </a:r>
          </a:p>
          <a:p>
            <a:pPr>
              <a:spcBef>
                <a:spcPct val="0"/>
              </a:spcBef>
            </a:pPr>
            <a:r>
              <a:rPr lang="en-GB" baseline="0" dirty="0" smtClean="0">
                <a:latin typeface="Calibri" charset="0"/>
              </a:rPr>
              <a:t>Both parties conceding something, whilst also gaining something. </a:t>
            </a:r>
            <a:endParaRPr lang="en-GB" dirty="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BA436B18-9924-E44B-B081-ABCBDED9DD0D}" type="slidenum">
              <a:rPr lang="en-GB">
                <a:latin typeface="Calibri" charset="0"/>
              </a:rPr>
              <a:pPr/>
              <a:t>11</a:t>
            </a:fld>
            <a:endParaRPr lang="en-GB">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latin typeface="Calibri" charset="0"/>
              </a:rPr>
              <a:t>Next two responses</a:t>
            </a:r>
            <a:r>
              <a:rPr lang="en-GB" baseline="0" dirty="0" smtClean="0">
                <a:latin typeface="Calibri" charset="0"/>
              </a:rPr>
              <a:t> are to when a </a:t>
            </a:r>
            <a:r>
              <a:rPr lang="en-GB" baseline="0" dirty="0" err="1" smtClean="0">
                <a:latin typeface="Calibri" charset="0"/>
              </a:rPr>
              <a:t>pt</a:t>
            </a:r>
            <a:r>
              <a:rPr lang="en-GB" baseline="0" dirty="0" smtClean="0">
                <a:latin typeface="Calibri" charset="0"/>
              </a:rPr>
              <a:t> goes home and leaves hospital. </a:t>
            </a:r>
            <a:endParaRPr lang="en-GB" dirty="0" smtClean="0">
              <a:latin typeface="Calibri"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smtClean="0">
              <a:latin typeface="Calibri"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latin typeface="Calibri" charset="0"/>
              </a:rPr>
              <a:t>SD </a:t>
            </a:r>
            <a:r>
              <a:rPr lang="en-GB" dirty="0">
                <a:latin typeface="Calibri" charset="0"/>
              </a:rPr>
              <a:t>as </a:t>
            </a:r>
            <a:r>
              <a:rPr lang="en-GB" dirty="0" smtClean="0">
                <a:latin typeface="Calibri" charset="0"/>
              </a:rPr>
              <a:t>acceptable,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err="1" smtClean="0">
                <a:latin typeface="Calibri" charset="0"/>
              </a:rPr>
              <a:t>Pt</a:t>
            </a:r>
            <a:r>
              <a:rPr lang="en-GB" dirty="0" smtClean="0">
                <a:latin typeface="Calibri" charset="0"/>
              </a:rPr>
              <a:t> portrayed as reasonable,</a:t>
            </a:r>
            <a:r>
              <a:rPr lang="en-GB" baseline="0" dirty="0" smtClean="0">
                <a:latin typeface="Calibri" charset="0"/>
              </a:rPr>
              <a:t> </a:t>
            </a:r>
            <a:endParaRPr lang="en-GB" dirty="0">
              <a:latin typeface="Calibri" charset="0"/>
            </a:endParaRPr>
          </a:p>
          <a:p>
            <a:pPr>
              <a:spcBef>
                <a:spcPct val="0"/>
              </a:spcBef>
            </a:pPr>
            <a:r>
              <a:rPr lang="en-GB" dirty="0" err="1" smtClean="0">
                <a:latin typeface="Calibri" charset="0"/>
              </a:rPr>
              <a:t>Pt</a:t>
            </a:r>
            <a:r>
              <a:rPr lang="en-GB" dirty="0" smtClean="0">
                <a:latin typeface="Calibri" charset="0"/>
              </a:rPr>
              <a:t> power diffused by HCPs</a:t>
            </a:r>
            <a:r>
              <a:rPr lang="en-GB" baseline="0" dirty="0" smtClean="0">
                <a:latin typeface="Calibri" charset="0"/>
              </a:rPr>
              <a:t> agreement.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latin typeface="Calibri" charset="0"/>
              </a:rPr>
              <a:t>‘Forced’ discharge</a:t>
            </a:r>
            <a:endParaRPr lang="en-GB" dirty="0">
              <a:latin typeface="Calibri" charset="0"/>
            </a:endParaRPr>
          </a:p>
          <a:p>
            <a:pPr>
              <a:spcBef>
                <a:spcPct val="0"/>
              </a:spcBef>
            </a:pPr>
            <a:r>
              <a:rPr lang="en-GB" dirty="0">
                <a:latin typeface="Calibri" charset="0"/>
              </a:rPr>
              <a:t>Flags up difference in clinical </a:t>
            </a:r>
            <a:r>
              <a:rPr lang="en-GB" dirty="0" smtClean="0">
                <a:latin typeface="Calibri" charset="0"/>
              </a:rPr>
              <a:t>judgement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1703FDDA-D8BD-8948-A43B-D4F3385F8EC1}" type="slidenum">
              <a:rPr lang="en-GB">
                <a:latin typeface="Calibri" charset="0"/>
              </a:rPr>
              <a:pPr/>
              <a:t>12</a:t>
            </a:fld>
            <a:endParaRPr lang="en-GB">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spcBef>
                <a:spcPct val="0"/>
              </a:spcBef>
            </a:pPr>
            <a:r>
              <a:rPr lang="en-GB" dirty="0">
                <a:latin typeface="Calibri" charset="0"/>
              </a:rPr>
              <a:t>Arrange taxi for </a:t>
            </a:r>
            <a:r>
              <a:rPr lang="en-GB" dirty="0" err="1">
                <a:latin typeface="Calibri" charset="0"/>
              </a:rPr>
              <a:t>pt</a:t>
            </a:r>
            <a:r>
              <a:rPr lang="en-GB" dirty="0">
                <a:latin typeface="Calibri" charset="0"/>
              </a:rPr>
              <a:t> to </a:t>
            </a:r>
            <a:r>
              <a:rPr lang="en-GB" dirty="0" smtClean="0">
                <a:latin typeface="Calibri" charset="0"/>
              </a:rPr>
              <a:t>leave</a:t>
            </a:r>
          </a:p>
          <a:p>
            <a:pPr marL="0" lvl="2">
              <a:spcBef>
                <a:spcPct val="0"/>
              </a:spcBef>
            </a:pPr>
            <a:r>
              <a:rPr lang="en-GB" dirty="0" smtClean="0">
                <a:latin typeface="Calibri" charset="0"/>
              </a:rPr>
              <a:t>Get</a:t>
            </a:r>
            <a:r>
              <a:rPr lang="en-GB" baseline="0" dirty="0" smtClean="0">
                <a:latin typeface="Calibri" charset="0"/>
              </a:rPr>
              <a:t> tests and scans done as an </a:t>
            </a:r>
            <a:r>
              <a:rPr lang="en-GB" baseline="0" dirty="0" err="1" smtClean="0">
                <a:latin typeface="Calibri" charset="0"/>
              </a:rPr>
              <a:t>outpt</a:t>
            </a:r>
            <a:endParaRPr lang="en-GB" baseline="0" dirty="0" smtClean="0">
              <a:latin typeface="Calibri" charset="0"/>
            </a:endParaRPr>
          </a:p>
          <a:p>
            <a:pPr marL="0" lvl="2">
              <a:spcBef>
                <a:spcPct val="0"/>
              </a:spcBef>
            </a:pPr>
            <a:r>
              <a:rPr lang="en-GB" baseline="0" dirty="0" smtClean="0">
                <a:latin typeface="Calibri" charset="0"/>
              </a:rPr>
              <a:t>Provide medication at home</a:t>
            </a:r>
          </a:p>
          <a:p>
            <a:pPr marL="0" lvl="2">
              <a:spcBef>
                <a:spcPct val="0"/>
              </a:spcBef>
            </a:pPr>
            <a:endParaRPr lang="en-GB" baseline="0" dirty="0" smtClean="0">
              <a:latin typeface="Calibri" charset="0"/>
            </a:endParaRPr>
          </a:p>
          <a:p>
            <a:pPr marL="0" lvl="2">
              <a:spcBef>
                <a:spcPct val="0"/>
              </a:spcBef>
            </a:pPr>
            <a:r>
              <a:rPr lang="en-GB" baseline="0" dirty="0" smtClean="0">
                <a:latin typeface="Calibri" charset="0"/>
              </a:rPr>
              <a:t>Power firmly in the hands of the </a:t>
            </a:r>
            <a:r>
              <a:rPr lang="en-GB" baseline="0" dirty="0" err="1" smtClean="0">
                <a:latin typeface="Calibri" charset="0"/>
              </a:rPr>
              <a:t>pt</a:t>
            </a:r>
            <a:endParaRPr lang="en-GB" baseline="0" dirty="0" smtClean="0">
              <a:latin typeface="Calibri" charset="0"/>
            </a:endParaRPr>
          </a:p>
          <a:p>
            <a:pPr marL="0" lvl="2">
              <a:spcBef>
                <a:spcPct val="0"/>
              </a:spcBef>
            </a:pPr>
            <a:r>
              <a:rPr lang="en-GB" baseline="0" dirty="0" smtClean="0">
                <a:latin typeface="Calibri" charset="0"/>
              </a:rPr>
              <a:t>Conceded to the </a:t>
            </a:r>
            <a:r>
              <a:rPr lang="en-GB" baseline="0" dirty="0" err="1" smtClean="0">
                <a:latin typeface="Calibri" charset="0"/>
              </a:rPr>
              <a:t>pt’s</a:t>
            </a:r>
            <a:r>
              <a:rPr lang="en-GB" baseline="0" dirty="0" smtClean="0">
                <a:latin typeface="Calibri" charset="0"/>
              </a:rPr>
              <a:t> request and their position of power. </a:t>
            </a:r>
          </a:p>
          <a:p>
            <a:pPr marL="0" lvl="2">
              <a:spcBef>
                <a:spcPct val="0"/>
              </a:spcBef>
            </a:pPr>
            <a:endParaRPr lang="en-GB" dirty="0">
              <a:latin typeface="Calibri" charset="0"/>
            </a:endParaRPr>
          </a:p>
          <a:p>
            <a:pPr>
              <a:spcBef>
                <a:spcPct val="0"/>
              </a:spcBef>
            </a:pPr>
            <a:endParaRPr lang="en-GB"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C9BA4F8C-75DA-4643-829A-A3C0CFEACEE1}" type="slidenum">
              <a:rPr lang="en-GB">
                <a:latin typeface="Calibri" charset="0"/>
              </a:rPr>
              <a:pPr/>
              <a:t>13</a:t>
            </a:fld>
            <a:endParaRPr lang="en-GB">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Pt autonomy made it difficult for HCPs to know how to respond to when a pt wishes to SD? </a:t>
            </a:r>
          </a:p>
          <a:p>
            <a:pPr>
              <a:spcBef>
                <a:spcPct val="0"/>
              </a:spcBef>
            </a:pPr>
            <a:endParaRPr lang="en-GB">
              <a:latin typeface="Calibri" charset="0"/>
            </a:endParaRPr>
          </a:p>
          <a:p>
            <a:pPr>
              <a:spcBef>
                <a:spcPct val="0"/>
              </a:spcBef>
            </a:pPr>
            <a:r>
              <a:rPr lang="en-GB">
                <a:latin typeface="Calibri" charset="0"/>
              </a:rPr>
              <a:t>Desire to present themselves a respecting pt autonomy but an element of paternalism still present within the discourse of ‘I know best’, raising the question of who is responsible for pt’s health when in hospital setting?</a:t>
            </a:r>
          </a:p>
          <a:p>
            <a:pPr>
              <a:spcBef>
                <a:spcPct val="0"/>
              </a:spcBef>
            </a:pPr>
            <a:endParaRPr lang="en-GB">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7DEA381C-F663-E548-A52D-59073AECF50F}" type="slidenum">
              <a:rPr lang="en-GB">
                <a:latin typeface="Calibri" charset="0"/>
              </a:rPr>
              <a:pPr/>
              <a:t>14</a:t>
            </a:fld>
            <a:endParaRPr lang="en-GB">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GB">
                <a:latin typeface="Calibri" charset="0"/>
              </a:rPr>
              <a:t>Threat of litigation / coming back to hospital</a:t>
            </a:r>
          </a:p>
          <a:p>
            <a:pPr>
              <a:spcBef>
                <a:spcPct val="0"/>
              </a:spcBef>
            </a:pPr>
            <a:endParaRPr lang="en-GB">
              <a:latin typeface="Calibri"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D6522626-DB8C-4445-BDF9-A2B7AECDD58E}" type="slidenum">
              <a:rPr lang="en-GB">
                <a:latin typeface="Calibri" charset="0"/>
              </a:rPr>
              <a:pPr/>
              <a:t>15</a:t>
            </a:fld>
            <a:endParaRPr lang="en-GB">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baseline="0" dirty="0" smtClean="0">
                <a:latin typeface="Candara" charset="0"/>
              </a:rPr>
              <a:t>Being able to view SD in this way is </a:t>
            </a:r>
            <a:r>
              <a:rPr lang="en-GB" dirty="0" smtClean="0">
                <a:latin typeface="Candara" charset="0"/>
              </a:rPr>
              <a:t>important for practices as it could take the sting out of how a request to SD is viewed by HCPs</a:t>
            </a:r>
            <a:endParaRPr lang="en-GB" dirty="0" smtClean="0">
              <a:latin typeface="Calibri" charset="0"/>
            </a:endParaRPr>
          </a:p>
          <a:p>
            <a:pPr>
              <a:spcBef>
                <a:spcPct val="0"/>
              </a:spcBef>
            </a:pPr>
            <a:endParaRPr lang="en-GB" dirty="0" smtClean="0">
              <a:latin typeface="Calibri" charset="0"/>
            </a:endParaRPr>
          </a:p>
          <a:p>
            <a:pPr>
              <a:spcBef>
                <a:spcPct val="0"/>
              </a:spcBef>
            </a:pPr>
            <a:r>
              <a:rPr lang="en-GB" dirty="0" smtClean="0">
                <a:latin typeface="Calibri" charset="0"/>
              </a:rPr>
              <a:t>Only </a:t>
            </a:r>
            <a:r>
              <a:rPr lang="en-GB" dirty="0">
                <a:latin typeface="Calibri" charset="0"/>
              </a:rPr>
              <a:t>half a story – need to analyse SD data</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0C379561-4B92-7947-8965-9CD5FBDB95A6}" type="slidenum">
              <a:rPr lang="en-GB">
                <a:latin typeface="Calibri" charset="0"/>
              </a:rPr>
              <a:pPr/>
              <a:t>16</a:t>
            </a:fld>
            <a:endParaRPr lang="en-GB">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latin typeface="Candara" charset="0"/>
              </a:rPr>
              <a:t>in an attempt to reclaim, regain balance of power, where the </a:t>
            </a:r>
            <a:r>
              <a:rPr lang="en-GB" dirty="0" err="1" smtClean="0">
                <a:latin typeface="Candara" charset="0"/>
              </a:rPr>
              <a:t>pt</a:t>
            </a:r>
            <a:r>
              <a:rPr lang="en-GB" smtClean="0">
                <a:latin typeface="Candara" charset="0"/>
              </a:rPr>
              <a:t> is compliant and HCPs in control. </a:t>
            </a:r>
          </a:p>
          <a:p>
            <a:pPr>
              <a:spcBef>
                <a:spcPct val="0"/>
              </a:spcBef>
            </a:pPr>
            <a:endParaRPr lang="en-GB">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9AA1D965-470F-B147-B88C-ECFE0B3B421E}" type="slidenum">
              <a:rPr lang="en-GB">
                <a:latin typeface="Calibri" charset="0"/>
              </a:rPr>
              <a:pPr/>
              <a:t>17</a:t>
            </a:fld>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indent="-182563">
              <a:spcBef>
                <a:spcPct val="0"/>
              </a:spcBef>
            </a:pPr>
            <a:r>
              <a:rPr lang="en-GB" dirty="0">
                <a:latin typeface="Calibri" charset="0"/>
              </a:rPr>
              <a:t>DAMA predominately American phrasing, the emphasis on going against doctors’ ‘advice’ but the agency of the patient appears lost</a:t>
            </a:r>
          </a:p>
          <a:p>
            <a:pPr indent="-182563">
              <a:spcBef>
                <a:spcPct val="0"/>
              </a:spcBef>
            </a:pPr>
            <a:r>
              <a:rPr lang="en-GB" dirty="0">
                <a:latin typeface="Calibri" charset="0"/>
              </a:rPr>
              <a:t>Self-discharge against medical advice captures the action of the patient, and sets up a power dynamic between patients and doctors, but…</a:t>
            </a:r>
          </a:p>
          <a:p>
            <a:pPr indent="-182563">
              <a:spcBef>
                <a:spcPct val="0"/>
              </a:spcBef>
            </a:pPr>
            <a:r>
              <a:rPr lang="en-GB" dirty="0">
                <a:latin typeface="Calibri" charset="0"/>
              </a:rPr>
              <a:t>‘advice’ is implied to be from doctors as opposed to all health professionals i.e. nurses</a:t>
            </a:r>
          </a:p>
          <a:p>
            <a:pPr indent="-182563">
              <a:spcBef>
                <a:spcPct val="0"/>
              </a:spcBef>
            </a:pPr>
            <a:r>
              <a:rPr lang="en-GB" dirty="0">
                <a:latin typeface="Calibri" charset="0"/>
              </a:rPr>
              <a:t>…Self-discharge against advice from hospital </a:t>
            </a:r>
            <a:r>
              <a:rPr lang="en-GB" dirty="0" smtClean="0">
                <a:latin typeface="Calibri" charset="0"/>
              </a:rPr>
              <a:t>staff</a:t>
            </a:r>
          </a:p>
          <a:p>
            <a:pPr indent="-182563">
              <a:spcBef>
                <a:spcPct val="0"/>
              </a:spcBef>
            </a:pPr>
            <a:endParaRPr lang="en-GB" dirty="0" smtClean="0">
              <a:latin typeface="Calibri" charset="0"/>
            </a:endParaRPr>
          </a:p>
          <a:p>
            <a:pPr indent="-182563">
              <a:spcBef>
                <a:spcPct val="0"/>
              </a:spcBef>
            </a:pPr>
            <a:r>
              <a:rPr lang="en-GB" dirty="0" err="1" smtClean="0">
                <a:latin typeface="Calibri" charset="0"/>
              </a:rPr>
              <a:t>Pt</a:t>
            </a:r>
            <a:r>
              <a:rPr lang="en-GB" dirty="0" smtClean="0">
                <a:latin typeface="Calibri" charset="0"/>
              </a:rPr>
              <a:t> requests to leave, a</a:t>
            </a:r>
            <a:r>
              <a:rPr lang="en-GB" baseline="0" dirty="0" smtClean="0">
                <a:latin typeface="Calibri" charset="0"/>
              </a:rPr>
              <a:t> self-discharge form is required to be completed. Discussion between </a:t>
            </a:r>
            <a:r>
              <a:rPr lang="en-GB" baseline="0" dirty="0" err="1" smtClean="0">
                <a:latin typeface="Calibri" charset="0"/>
              </a:rPr>
              <a:t>pt</a:t>
            </a:r>
            <a:r>
              <a:rPr lang="en-GB" baseline="0" dirty="0" smtClean="0">
                <a:latin typeface="Calibri" charset="0"/>
              </a:rPr>
              <a:t> and doc, although process not standardised, so senior nurses can discuss, but should be a FY2. Form offers some protection for HCPs, but not legal protection. </a:t>
            </a:r>
          </a:p>
          <a:p>
            <a:pPr indent="-182563">
              <a:spcBef>
                <a:spcPct val="0"/>
              </a:spcBef>
            </a:pPr>
            <a:r>
              <a:rPr lang="en-GB" baseline="0" dirty="0" smtClean="0">
                <a:latin typeface="Calibri" charset="0"/>
              </a:rPr>
              <a:t>Considerations – medication, transport, communication with GP?</a:t>
            </a:r>
            <a:endParaRPr lang="en-GB" dirty="0">
              <a:latin typeface="Calibri" charset="0"/>
            </a:endParaRPr>
          </a:p>
          <a:p>
            <a:pPr indent="-182563">
              <a:spcBef>
                <a:spcPct val="0"/>
              </a:spcBef>
            </a:pPr>
            <a:endParaRPr lang="en-GB" dirty="0">
              <a:latin typeface="Calibri" charset="0"/>
            </a:endParaRPr>
          </a:p>
          <a:p>
            <a:pPr indent="-182563">
              <a:spcBef>
                <a:spcPct val="0"/>
              </a:spcBef>
            </a:pPr>
            <a:r>
              <a:rPr lang="en-GB" dirty="0">
                <a:latin typeface="Calibri" charset="0"/>
              </a:rPr>
              <a:t>This is significant when almost 15 million patients were admitted in the UK between 2009 and 2010. Self-discharge is likely to be more prevalent than the reported figures suggest. A number of the 'patient' population are not captured within the reported self-discharge figures, such as those who decide to leave before being seen by a health professional, or those who have been admitted to hospital, but do not inform anyone of their decision to discharge themselves.</a:t>
            </a:r>
          </a:p>
          <a:p>
            <a:pPr indent="-182563">
              <a:spcBef>
                <a:spcPct val="0"/>
              </a:spcBef>
            </a:pPr>
            <a:endParaRPr lang="en-GB" dirty="0">
              <a:latin typeface="Calibri" charset="0"/>
            </a:endParaRPr>
          </a:p>
          <a:p>
            <a:pPr indent="-182563">
              <a:spcBef>
                <a:spcPct val="0"/>
              </a:spcBef>
            </a:pPr>
            <a:r>
              <a:rPr lang="en-GB" dirty="0">
                <a:latin typeface="Calibri" charset="0"/>
              </a:rPr>
              <a:t>SD is framed in negative terms and is deemed risky for pts.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3FC46064-4497-7549-BDF6-D86D0A662FA9}" type="slidenum">
              <a:rPr lang="en-GB">
                <a:latin typeface="Calibri" charset="0"/>
              </a:rPr>
              <a:pPr/>
              <a:t>2</a:t>
            </a:fld>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Calibri" charset="0"/>
              </a:rPr>
              <a:t>Are </a:t>
            </a:r>
            <a:r>
              <a:rPr lang="en-GB" dirty="0">
                <a:latin typeface="Calibri" charset="0"/>
              </a:rPr>
              <a:t>patients perceived to be duty-bound to follow medical advice, and if so, could self-discharge offer a way of 'equalling' the balance of power between </a:t>
            </a:r>
            <a:r>
              <a:rPr lang="en-GB" dirty="0" smtClean="0">
                <a:latin typeface="Calibri" charset="0"/>
              </a:rPr>
              <a:t>HCPs</a:t>
            </a:r>
            <a:r>
              <a:rPr lang="en-GB" baseline="0" dirty="0" smtClean="0">
                <a:latin typeface="Calibri" charset="0"/>
              </a:rPr>
              <a:t> and </a:t>
            </a:r>
            <a:r>
              <a:rPr lang="en-GB" baseline="0" dirty="0" err="1" smtClean="0">
                <a:latin typeface="Calibri" charset="0"/>
              </a:rPr>
              <a:t>pts</a:t>
            </a:r>
            <a:r>
              <a:rPr lang="en-GB" dirty="0" smtClean="0">
                <a:latin typeface="Calibri" charset="0"/>
              </a:rPr>
              <a:t>? </a:t>
            </a:r>
            <a:r>
              <a:rPr lang="en-GB" dirty="0">
                <a:latin typeface="Calibri" charset="0"/>
              </a:rPr>
              <a:t>Shifting from this…</a:t>
            </a:r>
          </a:p>
          <a:p>
            <a:pPr>
              <a:spcBef>
                <a:spcPct val="0"/>
              </a:spcBef>
            </a:pPr>
            <a:endParaRPr lang="en-GB" dirty="0">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56AC1EC7-509E-294B-ADA2-D9583774A939}" type="slidenum">
              <a:rPr lang="en-GB">
                <a:latin typeface="Calibri" charset="0"/>
              </a:rPr>
              <a:pPr/>
              <a:t>3</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…to this</a:t>
            </a:r>
            <a:r>
              <a:rPr lang="en-GB" dirty="0" smtClean="0">
                <a:latin typeface="Calibri"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latin typeface="Calibri" charset="0"/>
              </a:rPr>
              <a:t>Therefore making self-discharge an expression of patients' rights when entering into the 'hidden contract' between health professionals and patients i.e. do as I say if you wish to get better. </a:t>
            </a:r>
          </a:p>
          <a:p>
            <a:pPr>
              <a:spcBef>
                <a:spcPct val="0"/>
              </a:spcBef>
            </a:pPr>
            <a:endParaRPr lang="en-GB" dirty="0">
              <a:latin typeface="Calibri" charset="0"/>
            </a:endParaRPr>
          </a:p>
          <a:p>
            <a:pPr>
              <a:spcBef>
                <a:spcPct val="0"/>
              </a:spcBef>
            </a:pPr>
            <a:endParaRPr lang="en-GB" dirty="0">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6C9596A1-05A3-CB44-8970-8B55FAE65057}" type="slidenum">
              <a:rPr lang="en-GB">
                <a:latin typeface="Calibri" charset="0"/>
              </a:rPr>
              <a:pPr/>
              <a:t>4</a:t>
            </a:fld>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Calibri" charset="0"/>
              </a:rPr>
              <a:t>Since </a:t>
            </a:r>
            <a:r>
              <a:rPr lang="en-GB" dirty="0" err="1" smtClean="0">
                <a:latin typeface="Calibri" charset="0"/>
              </a:rPr>
              <a:t>Freidson’s</a:t>
            </a:r>
            <a:r>
              <a:rPr lang="en-GB" dirty="0" smtClean="0">
                <a:latin typeface="Calibri" charset="0"/>
              </a:rPr>
              <a:t> work and</a:t>
            </a:r>
            <a:r>
              <a:rPr lang="en-GB" baseline="0" dirty="0" smtClean="0">
                <a:latin typeface="Calibri" charset="0"/>
              </a:rPr>
              <a:t> the </a:t>
            </a:r>
            <a:r>
              <a:rPr lang="en-GB" baseline="0" dirty="0" err="1" smtClean="0">
                <a:latin typeface="Calibri" charset="0"/>
              </a:rPr>
              <a:t>Soc</a:t>
            </a:r>
            <a:r>
              <a:rPr lang="en-GB" baseline="0" dirty="0" smtClean="0">
                <a:latin typeface="Calibri" charset="0"/>
              </a:rPr>
              <a:t> of Profs, we’ve talked about med </a:t>
            </a:r>
            <a:r>
              <a:rPr lang="en-GB" baseline="0" dirty="0" err="1" smtClean="0">
                <a:latin typeface="Calibri" charset="0"/>
              </a:rPr>
              <a:t>dom</a:t>
            </a:r>
            <a:r>
              <a:rPr lang="en-GB" baseline="0" dirty="0" smtClean="0">
                <a:latin typeface="Calibri" charset="0"/>
              </a:rPr>
              <a:t> and explored the disparities in power between </a:t>
            </a:r>
            <a:r>
              <a:rPr lang="en-GB" baseline="0" dirty="0" err="1" smtClean="0">
                <a:latin typeface="Calibri" charset="0"/>
              </a:rPr>
              <a:t>pt</a:t>
            </a:r>
            <a:r>
              <a:rPr lang="en-GB" baseline="0" dirty="0" smtClean="0">
                <a:latin typeface="Calibri" charset="0"/>
              </a:rPr>
              <a:t> and docs. </a:t>
            </a:r>
          </a:p>
          <a:p>
            <a:pPr>
              <a:spcBef>
                <a:spcPct val="0"/>
              </a:spcBef>
            </a:pPr>
            <a:endParaRPr lang="en-GB" baseline="0" dirty="0" smtClean="0">
              <a:latin typeface="Calibri" charset="0"/>
            </a:endParaRPr>
          </a:p>
          <a:p>
            <a:pPr>
              <a:spcBef>
                <a:spcPct val="0"/>
              </a:spcBef>
            </a:pPr>
            <a:r>
              <a:rPr lang="en-GB" baseline="0" dirty="0" smtClean="0">
                <a:latin typeface="Calibri" charset="0"/>
              </a:rPr>
              <a:t>And in </a:t>
            </a:r>
            <a:r>
              <a:rPr lang="en-GB" dirty="0" smtClean="0">
                <a:latin typeface="Calibri" charset="0"/>
              </a:rPr>
              <a:t>the </a:t>
            </a:r>
            <a:r>
              <a:rPr lang="en-GB" dirty="0">
                <a:latin typeface="Calibri" charset="0"/>
              </a:rPr>
              <a:t>1980s, </a:t>
            </a:r>
            <a:r>
              <a:rPr lang="en-GB" dirty="0" smtClean="0">
                <a:latin typeface="Calibri" charset="0"/>
              </a:rPr>
              <a:t>studies </a:t>
            </a:r>
            <a:r>
              <a:rPr lang="en-GB" dirty="0">
                <a:latin typeface="Calibri" charset="0"/>
              </a:rPr>
              <a:t>showed that patients’ concerns were not heard or attended </a:t>
            </a:r>
            <a:r>
              <a:rPr lang="en-GB" dirty="0" smtClean="0">
                <a:latin typeface="Calibri" charset="0"/>
              </a:rPr>
              <a:t>to.</a:t>
            </a:r>
            <a:r>
              <a:rPr lang="en-GB" baseline="0" dirty="0" smtClean="0">
                <a:latin typeface="Calibri" charset="0"/>
              </a:rPr>
              <a:t> </a:t>
            </a:r>
          </a:p>
          <a:p>
            <a:pPr>
              <a:spcBef>
                <a:spcPct val="0"/>
              </a:spcBef>
            </a:pPr>
            <a:endParaRPr lang="en-GB" baseline="0" dirty="0" smtClean="0">
              <a:latin typeface="Calibri" charset="0"/>
            </a:endParaRPr>
          </a:p>
          <a:p>
            <a:pPr>
              <a:spcBef>
                <a:spcPct val="0"/>
              </a:spcBef>
            </a:pPr>
            <a:r>
              <a:rPr lang="en-GB" baseline="0" dirty="0" smtClean="0">
                <a:latin typeface="Calibri" charset="0"/>
              </a:rPr>
              <a:t>More recently, the disparities in power are deemed to have narrowed and this is reflected when we </a:t>
            </a:r>
            <a:r>
              <a:rPr lang="en-GB" dirty="0" smtClean="0">
                <a:latin typeface="Calibri" charset="0"/>
              </a:rPr>
              <a:t>we </a:t>
            </a:r>
            <a:r>
              <a:rPr lang="en-GB" dirty="0">
                <a:latin typeface="Calibri" charset="0"/>
              </a:rPr>
              <a:t>talk about Shared decision-making, Expert patient programmes, Patient support groups, Internet, Patient centred care, Patient partnership. </a:t>
            </a:r>
          </a:p>
          <a:p>
            <a:pPr>
              <a:spcBef>
                <a:spcPct val="0"/>
              </a:spcBef>
            </a:pPr>
            <a:r>
              <a:rPr lang="en-GB" dirty="0">
                <a:latin typeface="Calibri" charset="0"/>
              </a:rPr>
              <a:t>Suggests the pendulum has swung in the favour of the pts. </a:t>
            </a:r>
          </a:p>
          <a:p>
            <a:pPr>
              <a:spcBef>
                <a:spcPct val="0"/>
              </a:spcBef>
            </a:pPr>
            <a:endParaRPr lang="en-GB" dirty="0">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EEC5245D-2431-2841-953E-47978DFE6ACC}" type="slidenum">
              <a:rPr lang="en-GB">
                <a:latin typeface="Calibri" charset="0"/>
              </a:rPr>
              <a:pPr/>
              <a:t>5</a:t>
            </a:fld>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However, a subsection of my data from a </a:t>
            </a:r>
            <a:r>
              <a:rPr lang="en-GB" dirty="0" smtClean="0">
                <a:latin typeface="Calibri" charset="0"/>
              </a:rPr>
              <a:t>pilot </a:t>
            </a:r>
            <a:r>
              <a:rPr lang="en-GB" dirty="0">
                <a:latin typeface="Calibri" charset="0"/>
              </a:rPr>
              <a:t>project suggests that when considering the self-discharge process, the pendulum is not fixed or static and instead is dynamic between nurses, managers, doctors, and self-dischargers. </a:t>
            </a:r>
          </a:p>
          <a:p>
            <a:pPr>
              <a:spcBef>
                <a:spcPct val="0"/>
              </a:spcBef>
            </a:pPr>
            <a:endParaRPr lang="en-GB" dirty="0">
              <a:latin typeface="Calibri" charset="0"/>
            </a:endParaRPr>
          </a:p>
          <a:p>
            <a:pPr>
              <a:spcBef>
                <a:spcPct val="0"/>
              </a:spcBef>
            </a:pPr>
            <a:r>
              <a:rPr lang="en-GB" dirty="0">
                <a:latin typeface="Calibri" charset="0"/>
              </a:rPr>
              <a:t>Today I’m going to present work from a project titled the social and ethical context of self-discharge, which was funded by…</a:t>
            </a:r>
          </a:p>
          <a:p>
            <a:pPr>
              <a:spcBef>
                <a:spcPct val="0"/>
              </a:spcBef>
            </a:pPr>
            <a:endParaRPr lang="en-GB" dirty="0">
              <a:latin typeface="Calibri" charset="0"/>
            </a:endParaRPr>
          </a:p>
          <a:p>
            <a:pPr>
              <a:spcBef>
                <a:spcPct val="0"/>
              </a:spcBef>
            </a:pPr>
            <a:r>
              <a:rPr lang="en-GB" dirty="0">
                <a:latin typeface="Calibri" charset="0"/>
              </a:rPr>
              <a:t>Perceived position of the </a:t>
            </a:r>
            <a:r>
              <a:rPr lang="en-GB" dirty="0" err="1">
                <a:latin typeface="Calibri" charset="0"/>
              </a:rPr>
              <a:t>pt</a:t>
            </a:r>
            <a:r>
              <a:rPr lang="en-GB" dirty="0">
                <a:latin typeface="Calibri" charset="0"/>
              </a:rPr>
              <a:t> and role of </a:t>
            </a:r>
            <a:r>
              <a:rPr lang="en-GB" dirty="0" smtClean="0">
                <a:latin typeface="Calibri" charset="0"/>
              </a:rPr>
              <a:t>HCPs in SD</a:t>
            </a:r>
            <a:endParaRPr lang="en-GB" dirty="0">
              <a:latin typeface="Calibri"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6E777111-8A8D-004E-BA7A-BC8A33364C46}" type="slidenum">
              <a:rPr lang="en-GB">
                <a:latin typeface="Calibri" charset="0"/>
              </a:rPr>
              <a:pPr/>
              <a:t>6</a:t>
            </a:fld>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spcBef>
                <a:spcPct val="0"/>
              </a:spcBef>
            </a:pPr>
            <a:r>
              <a:rPr lang="en-GB" dirty="0" smtClean="0">
                <a:latin typeface="Calibri" charset="0"/>
              </a:rPr>
              <a:t>Kick</a:t>
            </a:r>
            <a:r>
              <a:rPr lang="en-GB" baseline="0" dirty="0" smtClean="0">
                <a:latin typeface="Calibri" charset="0"/>
              </a:rPr>
              <a:t> starts the pendulum</a:t>
            </a:r>
          </a:p>
          <a:p>
            <a:pPr marL="0" lvl="2">
              <a:spcBef>
                <a:spcPct val="0"/>
              </a:spcBef>
            </a:pPr>
            <a:endParaRPr lang="en-GB" baseline="0" dirty="0" smtClean="0">
              <a:latin typeface="Calibri" charset="0"/>
            </a:endParaRPr>
          </a:p>
          <a:p>
            <a:pPr marL="0" lvl="2">
              <a:spcBef>
                <a:spcPct val="0"/>
              </a:spcBef>
            </a:pPr>
            <a:r>
              <a:rPr lang="en-GB" baseline="0" dirty="0" err="1" smtClean="0">
                <a:latin typeface="Calibri" charset="0"/>
              </a:rPr>
              <a:t>Pts</a:t>
            </a:r>
            <a:r>
              <a:rPr lang="en-GB" baseline="0" dirty="0" smtClean="0">
                <a:latin typeface="Calibri" charset="0"/>
              </a:rPr>
              <a:t> portrayed as lacking control, a lack of activity and communication. </a:t>
            </a:r>
          </a:p>
          <a:p>
            <a:pPr marL="0" lvl="2">
              <a:spcBef>
                <a:spcPct val="0"/>
              </a:spcBef>
            </a:pPr>
            <a:endParaRPr lang="en-GB" baseline="0" dirty="0" smtClean="0">
              <a:latin typeface="Calibri" charset="0"/>
            </a:endParaRPr>
          </a:p>
          <a:p>
            <a:pPr marL="0" lvl="2">
              <a:spcBef>
                <a:spcPct val="0"/>
              </a:spcBef>
            </a:pPr>
            <a:r>
              <a:rPr lang="en-GB" baseline="0" dirty="0" smtClean="0">
                <a:latin typeface="Calibri" charset="0"/>
              </a:rPr>
              <a:t>SD initiates interaction, communication and enables the </a:t>
            </a:r>
            <a:r>
              <a:rPr lang="en-GB" baseline="0" dirty="0" err="1" smtClean="0">
                <a:latin typeface="Calibri" charset="0"/>
              </a:rPr>
              <a:t>pt</a:t>
            </a:r>
            <a:r>
              <a:rPr lang="en-GB" baseline="0" dirty="0" smtClean="0">
                <a:latin typeface="Calibri" charset="0"/>
              </a:rPr>
              <a:t> to regain control. </a:t>
            </a:r>
          </a:p>
          <a:p>
            <a:pPr marL="0" lvl="2">
              <a:spcBef>
                <a:spcPct val="0"/>
              </a:spcBef>
            </a:pPr>
            <a:endParaRPr lang="en-GB" baseline="0" dirty="0" smtClean="0">
              <a:latin typeface="Calibri" charset="0"/>
            </a:endParaRPr>
          </a:p>
          <a:p>
            <a:pPr marL="0" lvl="2">
              <a:spcBef>
                <a:spcPct val="0"/>
              </a:spcBef>
            </a:pPr>
            <a:r>
              <a:rPr lang="en-GB" baseline="0" dirty="0" smtClean="0">
                <a:latin typeface="Calibri" charset="0"/>
              </a:rPr>
              <a:t>However, these quotes are from those within a community setting, open to the possibility that there may be a distinction between hospital and community staff. Too small </a:t>
            </a:r>
            <a:r>
              <a:rPr lang="en-GB" baseline="0" dirty="0" err="1" smtClean="0">
                <a:latin typeface="Calibri" charset="0"/>
              </a:rPr>
              <a:t>no.s</a:t>
            </a:r>
            <a:r>
              <a:rPr lang="en-GB" baseline="0" dirty="0" smtClean="0">
                <a:latin typeface="Calibri" charset="0"/>
              </a:rPr>
              <a:t> in the study to say confidently. </a:t>
            </a:r>
            <a:endParaRPr lang="en-GB" dirty="0">
              <a:latin typeface="Calibri"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75375AF0-3965-2344-9B5E-A1C1D5554DE8}" type="slidenum">
              <a:rPr lang="en-GB">
                <a:latin typeface="Calibri" charset="0"/>
              </a:rPr>
              <a:pPr/>
              <a:t>7</a:t>
            </a:fld>
            <a:endParaRPr lang="en-GB">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spcBef>
                <a:spcPct val="0"/>
              </a:spcBef>
            </a:pPr>
            <a:r>
              <a:rPr lang="en-GB">
                <a:latin typeface="Calibri" charset="0"/>
              </a:rPr>
              <a:t>Pt a distraction from ‘real’ work, not a priority, non-compliant</a:t>
            </a:r>
          </a:p>
          <a:p>
            <a:pPr marL="0" lvl="2">
              <a:spcBef>
                <a:spcPct val="0"/>
              </a:spcBef>
            </a:pPr>
            <a:endParaRPr lang="en-GB">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EF8D85E5-63BD-0147-95DE-4D13A588B3DB}" type="slidenum">
              <a:rPr lang="en-GB">
                <a:latin typeface="Calibri" charset="0"/>
              </a:rPr>
              <a:pPr/>
              <a:t>8</a:t>
            </a:fld>
            <a:endParaRPr lang="en-GB">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Calibri" charset="0"/>
              </a:rPr>
              <a:t>How HCPs respond to a request to </a:t>
            </a:r>
            <a:r>
              <a:rPr lang="en-GB" dirty="0" err="1" smtClean="0">
                <a:latin typeface="Calibri" charset="0"/>
              </a:rPr>
              <a:t>pt</a:t>
            </a:r>
            <a:r>
              <a:rPr lang="en-GB" dirty="0" smtClean="0">
                <a:latin typeface="Calibri" charset="0"/>
              </a:rPr>
              <a:t> SD?</a:t>
            </a:r>
          </a:p>
          <a:p>
            <a:pPr>
              <a:spcBef>
                <a:spcPct val="0"/>
              </a:spcBef>
            </a:pPr>
            <a:endParaRPr lang="en-GB" dirty="0" smtClean="0">
              <a:latin typeface="Calibri" charset="0"/>
            </a:endParaRPr>
          </a:p>
          <a:p>
            <a:pPr>
              <a:spcBef>
                <a:spcPct val="0"/>
              </a:spcBef>
            </a:pPr>
            <a:r>
              <a:rPr lang="en-GB" dirty="0" smtClean="0">
                <a:latin typeface="Calibri" charset="0"/>
              </a:rPr>
              <a:t>Uncompromising</a:t>
            </a:r>
            <a:r>
              <a:rPr lang="en-GB" dirty="0">
                <a:latin typeface="Calibri" charset="0"/>
              </a:rPr>
              <a:t>, </a:t>
            </a:r>
            <a:r>
              <a:rPr lang="en-GB" dirty="0" smtClean="0">
                <a:latin typeface="Calibri" charset="0"/>
              </a:rPr>
              <a:t>rigid in their view point</a:t>
            </a:r>
            <a:endParaRPr lang="en-GB" dirty="0">
              <a:latin typeface="Calibri" charset="0"/>
            </a:endParaRPr>
          </a:p>
          <a:p>
            <a:pPr>
              <a:spcBef>
                <a:spcPct val="0"/>
              </a:spcBef>
            </a:pPr>
            <a:endParaRPr lang="en-GB" dirty="0">
              <a:latin typeface="Calibri" charset="0"/>
            </a:endParaRPr>
          </a:p>
          <a:p>
            <a:pPr marL="0" lvl="1">
              <a:spcBef>
                <a:spcPct val="0"/>
              </a:spcBef>
            </a:pPr>
            <a:r>
              <a:rPr lang="en-GB" dirty="0">
                <a:latin typeface="Calibri" charset="0"/>
              </a:rPr>
              <a:t>No prescriptions, transport, discharge letter </a:t>
            </a:r>
            <a:endParaRPr lang="en-GB" dirty="0" smtClean="0">
              <a:latin typeface="Calibri" charset="0"/>
            </a:endParaRPr>
          </a:p>
          <a:p>
            <a:pPr marL="0" lvl="1">
              <a:spcBef>
                <a:spcPct val="0"/>
              </a:spcBef>
            </a:pPr>
            <a:endParaRPr lang="en-GB" u="none" dirty="0" smtClean="0">
              <a:latin typeface="Calibri" charset="0"/>
            </a:endParaRPr>
          </a:p>
          <a:p>
            <a:pPr marL="0" lvl="1">
              <a:spcBef>
                <a:spcPct val="0"/>
              </a:spcBef>
            </a:pPr>
            <a:r>
              <a:rPr lang="en-GB" u="none" dirty="0" smtClean="0">
                <a:latin typeface="Calibri" charset="0"/>
              </a:rPr>
              <a:t>SD a challenge to their role and therefore can’t get other aspects of their job e.g. prescriptions, transport, discharge letter. </a:t>
            </a:r>
          </a:p>
          <a:p>
            <a:pPr marL="0" lvl="1">
              <a:spcBef>
                <a:spcPct val="0"/>
              </a:spcBef>
            </a:pPr>
            <a:r>
              <a:rPr lang="en-GB" u="none" dirty="0" smtClean="0">
                <a:latin typeface="Calibri" charset="0"/>
              </a:rPr>
              <a:t>Suggests power swung in favour of </a:t>
            </a:r>
            <a:r>
              <a:rPr lang="en-GB" u="none" dirty="0" err="1" smtClean="0">
                <a:latin typeface="Calibri" charset="0"/>
              </a:rPr>
              <a:t>pt</a:t>
            </a:r>
            <a:r>
              <a:rPr lang="en-GB" u="none" dirty="0" smtClean="0">
                <a:latin typeface="Calibri" charset="0"/>
              </a:rPr>
              <a:t>,</a:t>
            </a:r>
            <a:r>
              <a:rPr lang="en-GB" u="none" baseline="0" dirty="0" smtClean="0">
                <a:latin typeface="Calibri" charset="0"/>
              </a:rPr>
              <a:t> and this is HCPs a</a:t>
            </a:r>
            <a:r>
              <a:rPr lang="en-GB" u="none" dirty="0" smtClean="0">
                <a:latin typeface="Calibri" charset="0"/>
              </a:rPr>
              <a:t>ttempt to reclaim power by withholding such things? </a:t>
            </a:r>
            <a:endParaRPr lang="en-GB" u="none" dirty="0">
              <a:latin typeface="Calibri" charset="0"/>
            </a:endParaRPr>
          </a:p>
          <a:p>
            <a:pPr>
              <a:spcBef>
                <a:spcPct val="0"/>
              </a:spcBef>
            </a:pPr>
            <a:endParaRPr lang="en-GB" dirty="0" smtClean="0">
              <a:latin typeface="Calibri" charset="0"/>
            </a:endParaRPr>
          </a:p>
          <a:p>
            <a:pPr>
              <a:spcBef>
                <a:spcPct val="0"/>
              </a:spcBef>
            </a:pPr>
            <a:endParaRPr lang="en-GB" dirty="0">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9F3F13FA-E57D-1A4C-9D06-C1AD57019E02}" type="slidenum">
              <a:rPr lang="en-GB">
                <a:latin typeface="Calibri" charset="0"/>
              </a:rPr>
              <a:pPr/>
              <a:t>9</a:t>
            </a:fld>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fld id="{87DB90D3-F621-C548-9B2B-B95966D29B4E}" type="datetimeFigureOut">
              <a:rPr lang="en-GB"/>
              <a:pPr/>
              <a:t>15/01/2015</a:t>
            </a:fld>
            <a:endParaRPr lang="en-GB"/>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fld id="{DB412EF3-1E19-5E44-94A7-76FD83BA937C}" type="slidenum">
              <a:rPr lang="en-GB"/>
              <a:pPr/>
              <a:t>‹#›</a:t>
            </a:fld>
            <a:endParaRPr lang="en-GB"/>
          </a:p>
        </p:txBody>
      </p:sp>
    </p:spTree>
    <p:extLst>
      <p:ext uri="{BB962C8B-B14F-4D97-AF65-F5344CB8AC3E}">
        <p14:creationId xmlns:p14="http://schemas.microsoft.com/office/powerpoint/2010/main" val="399503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7DA6F0-3FA0-8547-8303-44A2D0B9CDA3}" type="datetimeFigureOut">
              <a:rPr lang="en-GB"/>
              <a:pPr/>
              <a:t>15/01/2015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03DFD9-C7ED-5E48-B99D-920A7AFA9619}" type="slidenum">
              <a:rPr lang="en-GB"/>
              <a:pPr/>
              <a:t>‹#›</a:t>
            </a:fld>
            <a:endParaRPr lang="en-GB"/>
          </a:p>
        </p:txBody>
      </p:sp>
    </p:spTree>
    <p:extLst>
      <p:ext uri="{BB962C8B-B14F-4D97-AF65-F5344CB8AC3E}">
        <p14:creationId xmlns:p14="http://schemas.microsoft.com/office/powerpoint/2010/main" val="120334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fld id="{C49EEE1F-1AA9-3C47-B721-3BD71237BAD9}" type="datetimeFigureOut">
              <a:rPr lang="en-GB"/>
              <a:pPr/>
              <a:t>15/01/2015</a:t>
            </a:fld>
            <a:endParaRPr lang="en-GB"/>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fld id="{39A85989-3899-D249-9048-58C95A830DA8}" type="slidenum">
              <a:rPr lang="en-GB"/>
              <a:pPr/>
              <a:t>‹#›</a:t>
            </a:fld>
            <a:endParaRPr lang="en-GB"/>
          </a:p>
        </p:txBody>
      </p:sp>
    </p:spTree>
    <p:extLst>
      <p:ext uri="{BB962C8B-B14F-4D97-AF65-F5344CB8AC3E}">
        <p14:creationId xmlns:p14="http://schemas.microsoft.com/office/powerpoint/2010/main" val="41232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2F605AAD-AA54-4146-8FDF-55884D6C04A8}" type="datetimeFigureOut">
              <a:rPr lang="en-GB"/>
              <a:pPr/>
              <a:t>15/01/2015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DED59B4-9FC6-6F4A-BE79-80C4FCD665E8}" type="slidenum">
              <a:rPr lang="en-GB"/>
              <a:pPr/>
              <a:t>‹#›</a:t>
            </a:fld>
            <a:endParaRPr lang="en-GB"/>
          </a:p>
        </p:txBody>
      </p:sp>
    </p:spTree>
    <p:extLst>
      <p:ext uri="{BB962C8B-B14F-4D97-AF65-F5344CB8AC3E}">
        <p14:creationId xmlns:p14="http://schemas.microsoft.com/office/powerpoint/2010/main" val="269223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fld id="{9FB735BF-5391-8C41-855D-C4870F55D39E}" type="datetimeFigureOut">
              <a:rPr lang="en-GB"/>
              <a:pPr/>
              <a:t>15/01/2015</a:t>
            </a:fld>
            <a:endParaRPr lang="en-GB"/>
          </a:p>
        </p:txBody>
      </p:sp>
      <p:sp>
        <p:nvSpPr>
          <p:cNvPr id="11" name="Footer Placeholder 4"/>
          <p:cNvSpPr>
            <a:spLocks noGrp="1"/>
          </p:cNvSpPr>
          <p:nvPr>
            <p:ph type="ftr" sz="quarter" idx="11"/>
          </p:nvPr>
        </p:nvSpPr>
        <p:spPr/>
        <p:txBody>
          <a:bodyPr/>
          <a:lstStyle>
            <a:lvl1pPr>
              <a:defRPr/>
            </a:lvl1pPr>
          </a:lstStyle>
          <a:p>
            <a:pPr>
              <a:defRPr/>
            </a:pPr>
            <a:endParaRPr lang="en-GB"/>
          </a:p>
        </p:txBody>
      </p:sp>
      <p:sp>
        <p:nvSpPr>
          <p:cNvPr id="12" name="Slide Number Placeholder 5"/>
          <p:cNvSpPr>
            <a:spLocks noGrp="1"/>
          </p:cNvSpPr>
          <p:nvPr>
            <p:ph type="sldNum" sz="quarter" idx="12"/>
          </p:nvPr>
        </p:nvSpPr>
        <p:spPr/>
        <p:txBody>
          <a:bodyPr/>
          <a:lstStyle>
            <a:lvl1pPr>
              <a:defRPr/>
            </a:lvl1pPr>
          </a:lstStyle>
          <a:p>
            <a:fld id="{22F5DA13-6F9E-A043-B95D-08D94BAF21AD}" type="slidenum">
              <a:rPr lang="en-GB"/>
              <a:pPr/>
              <a:t>‹#›</a:t>
            </a:fld>
            <a:endParaRPr lang="en-GB"/>
          </a:p>
        </p:txBody>
      </p:sp>
    </p:spTree>
    <p:extLst>
      <p:ext uri="{BB962C8B-B14F-4D97-AF65-F5344CB8AC3E}">
        <p14:creationId xmlns:p14="http://schemas.microsoft.com/office/powerpoint/2010/main" val="352143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2EC6B664-E31C-E646-8E1D-B6BF936541B9}" type="datetimeFigureOut">
              <a:rPr lang="en-GB"/>
              <a:pPr/>
              <a:t>15/01/2015</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fld id="{4DE0AD0F-AF01-EF43-8893-FE421A77D6BD}" type="slidenum">
              <a:rPr lang="en-GB"/>
              <a:pPr/>
              <a:t>‹#›</a:t>
            </a:fld>
            <a:endParaRPr lang="en-GB"/>
          </a:p>
        </p:txBody>
      </p:sp>
    </p:spTree>
    <p:extLst>
      <p:ext uri="{BB962C8B-B14F-4D97-AF65-F5344CB8AC3E}">
        <p14:creationId xmlns:p14="http://schemas.microsoft.com/office/powerpoint/2010/main" val="296850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7FEBAD35-EB8C-DC4F-BA3B-5A61A1890C06}" type="datetimeFigureOut">
              <a:rPr lang="en-GB"/>
              <a:pPr/>
              <a:t>15/01/2015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1FC8C727-B73D-8D46-8AD4-A7D7A0C187AA}" type="slidenum">
              <a:rPr lang="en-GB"/>
              <a:pPr/>
              <a:t>‹#›</a:t>
            </a:fld>
            <a:endParaRPr lang="en-GB"/>
          </a:p>
        </p:txBody>
      </p:sp>
    </p:spTree>
    <p:extLst>
      <p:ext uri="{BB962C8B-B14F-4D97-AF65-F5344CB8AC3E}">
        <p14:creationId xmlns:p14="http://schemas.microsoft.com/office/powerpoint/2010/main" val="214455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DBB7FA6-A90B-2340-8728-29284078AF09}" type="datetimeFigureOut">
              <a:rPr lang="en-GB"/>
              <a:pPr/>
              <a:t>15/01/2015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BB24D9B2-7484-DA4F-89EC-E83A952E0A48}" type="slidenum">
              <a:rPr lang="en-GB"/>
              <a:pPr/>
              <a:t>‹#›</a:t>
            </a:fld>
            <a:endParaRPr lang="en-GB"/>
          </a:p>
        </p:txBody>
      </p:sp>
    </p:spTree>
    <p:extLst>
      <p:ext uri="{BB962C8B-B14F-4D97-AF65-F5344CB8AC3E}">
        <p14:creationId xmlns:p14="http://schemas.microsoft.com/office/powerpoint/2010/main" val="71787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fld id="{AF660E62-4D1C-294E-9D55-2963E10AF38B}" type="datetimeFigureOut">
              <a:rPr lang="en-GB"/>
              <a:pPr/>
              <a:t>15/01/2015</a:t>
            </a:fld>
            <a:endParaRPr lang="en-GB"/>
          </a:p>
        </p:txBody>
      </p:sp>
      <p:sp>
        <p:nvSpPr>
          <p:cNvPr id="10" name="Footer Placeholder 2"/>
          <p:cNvSpPr>
            <a:spLocks noGrp="1"/>
          </p:cNvSpPr>
          <p:nvPr>
            <p:ph type="ftr" sz="quarter" idx="11"/>
          </p:nvPr>
        </p:nvSpPr>
        <p:spPr/>
        <p:txBody>
          <a:bodyPr/>
          <a:lstStyle>
            <a:lvl1pPr>
              <a:defRPr/>
            </a:lvl1pPr>
          </a:lstStyle>
          <a:p>
            <a:pPr>
              <a:defRPr/>
            </a:pPr>
            <a:endParaRPr lang="en-GB"/>
          </a:p>
        </p:txBody>
      </p:sp>
      <p:sp>
        <p:nvSpPr>
          <p:cNvPr id="11" name="Slide Number Placeholder 3"/>
          <p:cNvSpPr>
            <a:spLocks noGrp="1"/>
          </p:cNvSpPr>
          <p:nvPr>
            <p:ph type="sldNum" sz="quarter" idx="12"/>
          </p:nvPr>
        </p:nvSpPr>
        <p:spPr/>
        <p:txBody>
          <a:bodyPr/>
          <a:lstStyle>
            <a:lvl1pPr>
              <a:defRPr/>
            </a:lvl1pPr>
          </a:lstStyle>
          <a:p>
            <a:fld id="{E7DADE4B-E746-5249-B778-49E566DD62D3}" type="slidenum">
              <a:rPr lang="en-GB"/>
              <a:pPr/>
              <a:t>‹#›</a:t>
            </a:fld>
            <a:endParaRPr lang="en-GB"/>
          </a:p>
        </p:txBody>
      </p:sp>
    </p:spTree>
    <p:extLst>
      <p:ext uri="{BB962C8B-B14F-4D97-AF65-F5344CB8AC3E}">
        <p14:creationId xmlns:p14="http://schemas.microsoft.com/office/powerpoint/2010/main" val="297129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fld id="{1A44873D-2881-4A47-A35E-451415AA11DF}" type="datetimeFigureOut">
              <a:rPr lang="en-GB"/>
              <a:pPr/>
              <a:t>15/01/2015</a:t>
            </a:fld>
            <a:endParaRPr lang="en-GB"/>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fld id="{F9AD6750-48C5-AA45-8EF3-0761712C4842}" type="slidenum">
              <a:rPr lang="en-GB"/>
              <a:pPr/>
              <a:t>‹#›</a:t>
            </a:fld>
            <a:endParaRPr lang="en-GB"/>
          </a:p>
        </p:txBody>
      </p:sp>
    </p:spTree>
    <p:extLst>
      <p:ext uri="{BB962C8B-B14F-4D97-AF65-F5344CB8AC3E}">
        <p14:creationId xmlns:p14="http://schemas.microsoft.com/office/powerpoint/2010/main" val="151436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fld id="{268D1541-03B2-9144-86FA-8E0D5E2DB371}" type="datetimeFigureOut">
              <a:rPr lang="en-GB"/>
              <a:pPr/>
              <a:t>15/01/2015</a:t>
            </a:fld>
            <a:endParaRPr lang="en-GB"/>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fld id="{020CF729-BFC0-7840-8A21-926640EEFF3C}" type="slidenum">
              <a:rPr lang="en-GB"/>
              <a:pPr/>
              <a:t>‹#›</a:t>
            </a:fld>
            <a:endParaRPr lang="en-GB"/>
          </a:p>
        </p:txBody>
      </p:sp>
    </p:spTree>
    <p:extLst>
      <p:ext uri="{BB962C8B-B14F-4D97-AF65-F5344CB8AC3E}">
        <p14:creationId xmlns:p14="http://schemas.microsoft.com/office/powerpoint/2010/main" val="113993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defRPr>
            </a:lvl1pPr>
          </a:lstStyle>
          <a:p>
            <a:fld id="{82FD6764-9C5B-3D45-8D16-72D52AAF1B2F}" type="datetimeFigureOut">
              <a:rPr lang="en-GB"/>
              <a:pPr/>
              <a:t>15/01/2015</a:t>
            </a:fld>
            <a:endParaRPr lang="en-GB"/>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fld id="{22FD068A-D92C-694F-826E-D30243728C56}" type="slidenum">
              <a:rPr lang="en-GB"/>
              <a:pPr/>
              <a:t>‹#›</a:t>
            </a:fld>
            <a:endParaRPr lang="en-GB"/>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63" r:id="rId1"/>
    <p:sldLayoutId id="2147483858" r:id="rId2"/>
    <p:sldLayoutId id="2147483864" r:id="rId3"/>
    <p:sldLayoutId id="2147483859" r:id="rId4"/>
    <p:sldLayoutId id="2147483860" r:id="rId5"/>
    <p:sldLayoutId id="2147483861" r:id="rId6"/>
    <p:sldLayoutId id="2147483865" r:id="rId7"/>
    <p:sldLayoutId id="2147483866" r:id="rId8"/>
    <p:sldLayoutId id="2147483867" r:id="rId9"/>
    <p:sldLayoutId id="2147483862" r:id="rId10"/>
    <p:sldLayoutId id="2147483868" r:id="rId11"/>
  </p:sldLayoutIdLst>
  <p:txStyles>
    <p:titleStyle>
      <a:lvl1pPr algn="ctr" rtl="0" fontAlgn="base">
        <a:spcBef>
          <a:spcPct val="0"/>
        </a:spcBef>
        <a:spcAft>
          <a:spcPct val="0"/>
        </a:spcAft>
        <a:defRPr sz="4400" kern="1200">
          <a:solidFill>
            <a:srgbClr val="FFFFFF"/>
          </a:solidFill>
          <a:latin typeface="+mj-lt"/>
          <a:ea typeface="ＭＳ Ｐゴシック" charset="0"/>
          <a:cs typeface="+mj-cs"/>
        </a:defRPr>
      </a:lvl1pPr>
      <a:lvl2pPr algn="ctr" rtl="0" fontAlgn="base">
        <a:spcBef>
          <a:spcPct val="0"/>
        </a:spcBef>
        <a:spcAft>
          <a:spcPct val="0"/>
        </a:spcAft>
        <a:defRPr sz="4400">
          <a:solidFill>
            <a:srgbClr val="FFFFFF"/>
          </a:solidFill>
          <a:latin typeface="Candara" charset="0"/>
          <a:ea typeface="ＭＳ Ｐゴシック" charset="0"/>
        </a:defRPr>
      </a:lvl2pPr>
      <a:lvl3pPr algn="ctr" rtl="0" fontAlgn="base">
        <a:spcBef>
          <a:spcPct val="0"/>
        </a:spcBef>
        <a:spcAft>
          <a:spcPct val="0"/>
        </a:spcAft>
        <a:defRPr sz="4400">
          <a:solidFill>
            <a:srgbClr val="FFFFFF"/>
          </a:solidFill>
          <a:latin typeface="Candara" charset="0"/>
          <a:ea typeface="ＭＳ Ｐゴシック" charset="0"/>
        </a:defRPr>
      </a:lvl3pPr>
      <a:lvl4pPr algn="ctr" rtl="0" fontAlgn="base">
        <a:spcBef>
          <a:spcPct val="0"/>
        </a:spcBef>
        <a:spcAft>
          <a:spcPct val="0"/>
        </a:spcAft>
        <a:defRPr sz="4400">
          <a:solidFill>
            <a:srgbClr val="FFFFFF"/>
          </a:solidFill>
          <a:latin typeface="Candara" charset="0"/>
          <a:ea typeface="ＭＳ Ｐゴシック" charset="0"/>
        </a:defRPr>
      </a:lvl4pPr>
      <a:lvl5pPr algn="ctr" rtl="0" fontAlgn="base">
        <a:spcBef>
          <a:spcPct val="0"/>
        </a:spcBef>
        <a:spcAft>
          <a:spcPct val="0"/>
        </a:spcAft>
        <a:defRPr sz="4400">
          <a:solidFill>
            <a:srgbClr val="FFFFFF"/>
          </a:solidFill>
          <a:latin typeface="Candara"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charset="0"/>
        <a:buChar char=""/>
        <a:defRPr sz="2400" kern="1200">
          <a:solidFill>
            <a:schemeClr val="tx2"/>
          </a:solidFill>
          <a:latin typeface="+mn-lt"/>
          <a:ea typeface="ＭＳ Ｐゴシック" charset="0"/>
          <a:cs typeface="+mn-cs"/>
        </a:defRPr>
      </a:lvl1pPr>
      <a:lvl2pPr marL="576263" indent="-273050" algn="l" rtl="0" fontAlgn="base">
        <a:spcBef>
          <a:spcPct val="20000"/>
        </a:spcBef>
        <a:spcAft>
          <a:spcPct val="0"/>
        </a:spcAft>
        <a:buClr>
          <a:schemeClr val="accent1"/>
        </a:buClr>
        <a:buSzPct val="100000"/>
        <a:buFont typeface="Symbol" charset="0"/>
        <a:buChar char=""/>
        <a:defRPr sz="2200" kern="1200">
          <a:solidFill>
            <a:schemeClr val="tx2"/>
          </a:solidFill>
          <a:latin typeface="+mn-lt"/>
          <a:ea typeface="ＭＳ Ｐゴシック" charset="0"/>
          <a:cs typeface="+mn-cs"/>
        </a:defRPr>
      </a:lvl2pPr>
      <a:lvl3pPr marL="855663" indent="-228600" algn="l" rtl="0" fontAlgn="base">
        <a:spcBef>
          <a:spcPct val="20000"/>
        </a:spcBef>
        <a:spcAft>
          <a:spcPct val="0"/>
        </a:spcAft>
        <a:buClr>
          <a:schemeClr val="accent1"/>
        </a:buClr>
        <a:buSzPct val="100000"/>
        <a:buFont typeface="Symbol" charset="0"/>
        <a:buChar char=""/>
        <a:defRPr sz="2000" kern="1200">
          <a:solidFill>
            <a:schemeClr val="tx2"/>
          </a:solidFill>
          <a:latin typeface="+mn-lt"/>
          <a:ea typeface="ＭＳ Ｐゴシック" charset="0"/>
          <a:cs typeface="+mn-cs"/>
        </a:defRPr>
      </a:lvl3pPr>
      <a:lvl4pPr marL="1143000" indent="-228600" algn="l" rtl="0" fontAlgn="base">
        <a:spcBef>
          <a:spcPct val="20000"/>
        </a:spcBef>
        <a:spcAft>
          <a:spcPct val="0"/>
        </a:spcAft>
        <a:buClr>
          <a:schemeClr val="accent1"/>
        </a:buClr>
        <a:buSzPct val="100000"/>
        <a:buFont typeface="Symbol" charset="0"/>
        <a:buChar char=""/>
        <a:defRPr kern="1200">
          <a:solidFill>
            <a:schemeClr val="tx2"/>
          </a:solidFill>
          <a:latin typeface="+mn-lt"/>
          <a:ea typeface="ＭＳ Ｐゴシック" charset="0"/>
          <a:cs typeface="+mn-cs"/>
        </a:defRPr>
      </a:lvl4pPr>
      <a:lvl5pPr marL="1462088" indent="-228600" algn="l" rtl="0" fontAlgn="base">
        <a:spcBef>
          <a:spcPct val="20000"/>
        </a:spcBef>
        <a:spcAft>
          <a:spcPct val="0"/>
        </a:spcAft>
        <a:buClr>
          <a:schemeClr val="accent1"/>
        </a:buClr>
        <a:buSzPct val="100000"/>
        <a:buFont typeface="Symbol" charset="0"/>
        <a:buChar char=""/>
        <a:defRPr sz="1600" kern="1200">
          <a:solidFill>
            <a:schemeClr val="tx2"/>
          </a:solidFill>
          <a:latin typeface="+mn-lt"/>
          <a:ea typeface="ＭＳ Ｐゴシック" charset="0"/>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79588"/>
          </a:xfrm>
        </p:spPr>
        <p:txBody>
          <a:bodyPr rtlCol="0">
            <a:normAutofit fontScale="90000"/>
          </a:bodyPr>
          <a:lstStyle/>
          <a:p>
            <a:pPr fontAlgn="auto">
              <a:spcAft>
                <a:spcPts val="0"/>
              </a:spcAft>
              <a:defRPr/>
            </a:pPr>
            <a:r>
              <a:rPr lang="en-GB" dirty="0" smtClean="0">
                <a:ea typeface="+mj-ea"/>
              </a:rPr>
              <a:t>Pendulum of Power: Medical Dominance in the Case </a:t>
            </a:r>
            <a:br>
              <a:rPr lang="en-GB" dirty="0" smtClean="0">
                <a:ea typeface="+mj-ea"/>
              </a:rPr>
            </a:br>
            <a:r>
              <a:rPr lang="en-GB" dirty="0" smtClean="0">
                <a:ea typeface="+mj-ea"/>
              </a:rPr>
              <a:t>Self-Discharge</a:t>
            </a:r>
            <a:endParaRPr lang="en-GB" dirty="0">
              <a:ea typeface="+mj-ea"/>
            </a:endParaRPr>
          </a:p>
        </p:txBody>
      </p:sp>
      <p:sp>
        <p:nvSpPr>
          <p:cNvPr id="8195" name="Subtitle 2"/>
          <p:cNvSpPr>
            <a:spLocks noGrp="1"/>
          </p:cNvSpPr>
          <p:nvPr>
            <p:ph type="subTitle" idx="1"/>
          </p:nvPr>
        </p:nvSpPr>
        <p:spPr>
          <a:xfrm>
            <a:off x="1371600" y="4365625"/>
            <a:ext cx="6400800" cy="1273175"/>
          </a:xfrm>
        </p:spPr>
        <p:txBody>
          <a:bodyPr/>
          <a:lstStyle/>
          <a:p>
            <a:r>
              <a:rPr lang="en-GB" sz="2800" dirty="0"/>
              <a:t>Dr Laura Machin, Dr David Warriner, </a:t>
            </a:r>
          </a:p>
          <a:p>
            <a:r>
              <a:rPr lang="en-GB" sz="2800"/>
              <a:t>Steffi Siby, </a:t>
            </a:r>
            <a:r>
              <a:rPr lang="en-GB" sz="2800"/>
              <a:t>Emily </a:t>
            </a:r>
            <a:r>
              <a:rPr lang="en-GB" sz="2800" smtClean="0"/>
              <a:t>Ford</a:t>
            </a:r>
            <a:endParaRPr lang="en-GB" sz="2800"/>
          </a:p>
        </p:txBody>
      </p:sp>
      <p:pic>
        <p:nvPicPr>
          <p:cNvPr id="8196"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388" y="5707063"/>
            <a:ext cx="2295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179388" y="1700809"/>
            <a:ext cx="8713787" cy="5157192"/>
          </a:xfrm>
        </p:spPr>
        <p:txBody>
          <a:bodyPr/>
          <a:lstStyle/>
          <a:p>
            <a:r>
              <a:rPr lang="en-GB" i="1" dirty="0">
                <a:latin typeface="Candara" charset="0"/>
              </a:rPr>
              <a:t>“She said I don’t want to be in hospital…So I said, look, the problem you’ve got is you’ve got a serious problem and you’re going to keep passing out. If you are at home on your own, and she lived on her own, and you pass out and bang your head you could die…So she said I don’t care. </a:t>
            </a:r>
            <a:r>
              <a:rPr lang="en-GB" i="1" dirty="0">
                <a:solidFill>
                  <a:srgbClr val="FF0000"/>
                </a:solidFill>
                <a:latin typeface="Candara" charset="0"/>
              </a:rPr>
              <a:t>I said I’ll do you a deal. We’ll get you sorted tomorrow and then you can be home the next day. That’s not a bad deal.</a:t>
            </a:r>
            <a:r>
              <a:rPr lang="en-GB" i="1" dirty="0">
                <a:latin typeface="Candara" charset="0"/>
              </a:rPr>
              <a:t>” </a:t>
            </a:r>
            <a:r>
              <a:rPr lang="en-GB" dirty="0">
                <a:latin typeface="Candara" charset="0"/>
              </a:rPr>
              <a:t>(HP_05_Reg_STH) </a:t>
            </a:r>
          </a:p>
          <a:p>
            <a:r>
              <a:rPr lang="en-GB" i="1" dirty="0">
                <a:latin typeface="Candara" charset="0"/>
              </a:rPr>
              <a:t>“Okay, what else can we do? How do we keep you in?...If it means the family have to </a:t>
            </a:r>
            <a:r>
              <a:rPr lang="en-GB" i="1" dirty="0">
                <a:solidFill>
                  <a:srgbClr val="FF0000"/>
                </a:solidFill>
                <a:latin typeface="Candara" charset="0"/>
              </a:rPr>
              <a:t>stay longer than we perhaps would like them to </a:t>
            </a:r>
            <a:r>
              <a:rPr lang="en-GB" i="1" dirty="0">
                <a:latin typeface="Candara" charset="0"/>
              </a:rPr>
              <a:t>stay then we’ll facilitate that.” </a:t>
            </a:r>
            <a:r>
              <a:rPr lang="en-GB" dirty="0">
                <a:latin typeface="Candara" charset="0"/>
              </a:rPr>
              <a:t>(HP_01_MGR_MB)</a:t>
            </a:r>
          </a:p>
          <a:p>
            <a:r>
              <a:rPr lang="en-GB" i="1" dirty="0">
                <a:latin typeface="Candara" charset="0"/>
              </a:rPr>
              <a:t>“To say, listen, you’re not going to have any medication and we can’t get you home, </a:t>
            </a:r>
            <a:r>
              <a:rPr lang="en-GB" i="1" dirty="0">
                <a:solidFill>
                  <a:srgbClr val="FF0000"/>
                </a:solidFill>
                <a:latin typeface="Candara" charset="0"/>
              </a:rPr>
              <a:t>it’s a bit of a tactic </a:t>
            </a:r>
            <a:r>
              <a:rPr lang="en-GB" i="1" dirty="0">
                <a:latin typeface="Candara" charset="0"/>
              </a:rPr>
              <a:t>to try and get them to stay in hospital.” </a:t>
            </a:r>
            <a:r>
              <a:rPr lang="en-GB" dirty="0">
                <a:latin typeface="Candara" charset="0"/>
              </a:rPr>
              <a:t>(HP_09_Nur_STH)</a:t>
            </a:r>
          </a:p>
          <a:p>
            <a:endParaRPr lang="en-GB" dirty="0">
              <a:latin typeface="Candara" charset="0"/>
            </a:endParaRPr>
          </a:p>
          <a:p>
            <a:endParaRPr lang="en-GB" dirty="0">
              <a:latin typeface="Candara" charset="0"/>
            </a:endParaRPr>
          </a:p>
          <a:p>
            <a:endParaRPr lang="en-GB" dirty="0">
              <a:latin typeface="Candara" charset="0"/>
            </a:endParaRPr>
          </a:p>
          <a:p>
            <a:endParaRPr lang="en-GB" dirty="0">
              <a:latin typeface="Candara" charset="0"/>
            </a:endParaRPr>
          </a:p>
          <a:p>
            <a:endParaRPr lang="en-GB" dirty="0">
              <a:latin typeface="Candara" charset="0"/>
            </a:endParaRPr>
          </a:p>
          <a:p>
            <a:endParaRPr lang="en-GB" dirty="0">
              <a:latin typeface="Candara" charset="0"/>
            </a:endParaRPr>
          </a:p>
        </p:txBody>
      </p:sp>
      <p:sp>
        <p:nvSpPr>
          <p:cNvPr id="3" name="Title 2"/>
          <p:cNvSpPr>
            <a:spLocks noGrp="1"/>
          </p:cNvSpPr>
          <p:nvPr>
            <p:ph type="title"/>
          </p:nvPr>
        </p:nvSpPr>
        <p:spPr>
          <a:xfrm>
            <a:off x="457200" y="338138"/>
            <a:ext cx="8229600" cy="1003300"/>
          </a:xfrm>
        </p:spPr>
        <p:txBody>
          <a:bodyPr rtlCol="0">
            <a:normAutofit fontScale="90000"/>
          </a:bodyPr>
          <a:lstStyle/>
          <a:p>
            <a:pPr fontAlgn="auto">
              <a:spcAft>
                <a:spcPts val="0"/>
              </a:spcAft>
              <a:defRPr/>
            </a:pPr>
            <a:r>
              <a:rPr lang="en-GB" dirty="0">
                <a:ea typeface="+mj-ea"/>
              </a:rPr>
              <a:t>The Swinging Pendulum: </a:t>
            </a:r>
            <a:br>
              <a:rPr lang="en-GB" dirty="0">
                <a:ea typeface="+mj-ea"/>
              </a:rPr>
            </a:br>
            <a:r>
              <a:rPr lang="en-GB" dirty="0" smtClean="0">
                <a:ea typeface="+mj-ea"/>
              </a:rPr>
              <a:t>Bargaining</a:t>
            </a:r>
            <a:endParaRPr lang="en-GB" dirty="0">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772817"/>
            <a:ext cx="8642350" cy="4896272"/>
          </a:xfrm>
        </p:spPr>
        <p:txBody>
          <a:bodyPr>
            <a:normAutofit/>
          </a:bodyPr>
          <a:lstStyle/>
          <a:p>
            <a:pPr>
              <a:lnSpc>
                <a:spcPct val="90000"/>
              </a:lnSpc>
            </a:pPr>
            <a:r>
              <a:rPr lang="en-GB" i="1" dirty="0">
                <a:latin typeface="Candara" charset="0"/>
              </a:rPr>
              <a:t>“some you can negotiate. So they go home and </a:t>
            </a:r>
            <a:r>
              <a:rPr lang="en-GB" i="1" dirty="0">
                <a:solidFill>
                  <a:srgbClr val="FF0000"/>
                </a:solidFill>
                <a:latin typeface="Candara" charset="0"/>
              </a:rPr>
              <a:t>sort the kids out </a:t>
            </a:r>
            <a:r>
              <a:rPr lang="en-GB" i="1" dirty="0">
                <a:latin typeface="Candara" charset="0"/>
              </a:rPr>
              <a:t>and will come back.” </a:t>
            </a:r>
            <a:r>
              <a:rPr lang="en-GB" dirty="0">
                <a:latin typeface="Candara" charset="0"/>
              </a:rPr>
              <a:t>(HP_01_Con_MB)</a:t>
            </a:r>
          </a:p>
          <a:p>
            <a:pPr>
              <a:lnSpc>
                <a:spcPct val="90000"/>
              </a:lnSpc>
            </a:pPr>
            <a:r>
              <a:rPr lang="en-GB" i="1" dirty="0">
                <a:latin typeface="Candara" charset="0"/>
              </a:rPr>
              <a:t>“...I had one chap who was threatening to self-discharge…He basically didn’t want to go to a certain ward in the hospital and he said I’m going home…So I </a:t>
            </a:r>
            <a:r>
              <a:rPr lang="en-GB" i="1" dirty="0">
                <a:solidFill>
                  <a:srgbClr val="FF0000"/>
                </a:solidFill>
                <a:latin typeface="Candara" charset="0"/>
              </a:rPr>
              <a:t>spoke to the bed manager</a:t>
            </a:r>
            <a:r>
              <a:rPr lang="en-GB" i="1" dirty="0">
                <a:latin typeface="Candara" charset="0"/>
              </a:rPr>
              <a:t> and sorted that out.” </a:t>
            </a:r>
            <a:r>
              <a:rPr lang="en-GB" dirty="0">
                <a:latin typeface="Candara" charset="0"/>
              </a:rPr>
              <a:t>(HP_02_FY_MB)</a:t>
            </a:r>
          </a:p>
          <a:p>
            <a:pPr>
              <a:lnSpc>
                <a:spcPct val="90000"/>
              </a:lnSpc>
            </a:pPr>
            <a:r>
              <a:rPr lang="en-GB" dirty="0">
                <a:latin typeface="Candara" charset="0"/>
              </a:rPr>
              <a:t>“So you say </a:t>
            </a:r>
            <a:r>
              <a:rPr lang="en-GB" dirty="0">
                <a:solidFill>
                  <a:srgbClr val="FF0000"/>
                </a:solidFill>
                <a:latin typeface="Candara" charset="0"/>
              </a:rPr>
              <a:t>could I get a side room </a:t>
            </a:r>
            <a:r>
              <a:rPr lang="en-GB" dirty="0">
                <a:latin typeface="Candara" charset="0"/>
              </a:rPr>
              <a:t>and they say, oh well, you can’t get a side room just because someone wants to self-discharge.” (HP_05_Reg_STH)</a:t>
            </a:r>
          </a:p>
          <a:p>
            <a:pPr>
              <a:lnSpc>
                <a:spcPct val="90000"/>
              </a:lnSpc>
            </a:pPr>
            <a:r>
              <a:rPr lang="en-GB" dirty="0">
                <a:latin typeface="Candara" charset="0"/>
              </a:rPr>
              <a:t>“A recent patient that self-discharged wanted to go to a close friend’s wedding…but I avoided the self-discharge by </a:t>
            </a:r>
            <a:r>
              <a:rPr lang="en-GB" dirty="0" smtClean="0">
                <a:latin typeface="Candara" charset="0"/>
              </a:rPr>
              <a:t>coaxing twisting </a:t>
            </a:r>
            <a:r>
              <a:rPr lang="en-GB" dirty="0">
                <a:latin typeface="Candara" charset="0"/>
              </a:rPr>
              <a:t>sister’s arm to </a:t>
            </a:r>
            <a:r>
              <a:rPr lang="en-GB" dirty="0">
                <a:solidFill>
                  <a:srgbClr val="FF0000"/>
                </a:solidFill>
                <a:latin typeface="Candara" charset="0"/>
              </a:rPr>
              <a:t>keep the bed open for three hours</a:t>
            </a:r>
            <a:r>
              <a:rPr lang="en-GB" dirty="0">
                <a:latin typeface="Candara" charset="0"/>
              </a:rPr>
              <a:t>.” (HP_05_Reg_STH)</a:t>
            </a: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en-GB" dirty="0" smtClean="0">
                <a:ea typeface="+mj-ea"/>
              </a:rPr>
              <a:t>The Swinging Pendulum: Compromising</a:t>
            </a:r>
            <a:endParaRPr lang="en-GB" dirty="0">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250825" y="2133600"/>
            <a:ext cx="8642350" cy="4464050"/>
          </a:xfrm>
        </p:spPr>
        <p:txBody>
          <a:bodyPr/>
          <a:lstStyle/>
          <a:p>
            <a:r>
              <a:rPr lang="en-GB" i="1">
                <a:latin typeface="Candara" charset="0"/>
              </a:rPr>
              <a:t>“But actually often, especially if it’s over the weekend or the patient hasn’t had an opportunity to be reviewed by somebody recently, it maybe that they’ve got </a:t>
            </a:r>
            <a:r>
              <a:rPr lang="en-GB" i="1">
                <a:solidFill>
                  <a:srgbClr val="FF0000"/>
                </a:solidFill>
                <a:latin typeface="Candara" charset="0"/>
              </a:rPr>
              <a:t>a perfectly reasonable point </a:t>
            </a:r>
            <a:r>
              <a:rPr lang="en-GB" i="1">
                <a:latin typeface="Candara" charset="0"/>
              </a:rPr>
              <a:t>that they could perhaps be discharged and have some kind of outpatient contact or be seen by another professional elsewhere or whatever.” </a:t>
            </a:r>
            <a:r>
              <a:rPr lang="en-GB">
                <a:latin typeface="Candara" charset="0"/>
              </a:rPr>
              <a:t>(HP_06_Con_STH)</a:t>
            </a:r>
          </a:p>
          <a:p>
            <a:r>
              <a:rPr lang="en-GB" i="1">
                <a:latin typeface="Candara" charset="0"/>
              </a:rPr>
              <a:t>“Sometimes I think that people have </a:t>
            </a:r>
            <a:r>
              <a:rPr lang="en-GB" i="1">
                <a:solidFill>
                  <a:srgbClr val="FF0000"/>
                </a:solidFill>
                <a:latin typeface="Candara" charset="0"/>
              </a:rPr>
              <a:t>been wrongly kept in</a:t>
            </a:r>
            <a:r>
              <a:rPr lang="en-GB" i="1">
                <a:latin typeface="Candara" charset="0"/>
              </a:rPr>
              <a:t> hospital because the person seeing them was too junior to make a decision…there certainly have been occasions when I’ve gone to them and said you don’t have to discharge yourself I’m going to discharge you...” </a:t>
            </a:r>
            <a:r>
              <a:rPr lang="en-GB">
                <a:latin typeface="Candara" charset="0"/>
              </a:rPr>
              <a:t>(HP_08_Con_STH)</a:t>
            </a:r>
          </a:p>
          <a:p>
            <a:endParaRPr lang="en-GB">
              <a:latin typeface="Candara" charset="0"/>
            </a:endParaRPr>
          </a:p>
          <a:p>
            <a:endParaRPr lang="en-GB">
              <a:latin typeface="Candara" charset="0"/>
            </a:endParaRPr>
          </a:p>
          <a:p>
            <a:pPr marL="301625" lvl="1" indent="0">
              <a:buFont typeface="Symbol" charset="0"/>
              <a:buNone/>
            </a:pPr>
            <a:endParaRPr lang="en-GB">
              <a:latin typeface="Candara" charset="0"/>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en-GB" dirty="0" smtClean="0">
                <a:ea typeface="+mj-ea"/>
              </a:rPr>
              <a:t>The Swinging Pendulum: </a:t>
            </a:r>
            <a:br>
              <a:rPr lang="en-GB" dirty="0" smtClean="0">
                <a:ea typeface="+mj-ea"/>
              </a:rPr>
            </a:br>
            <a:r>
              <a:rPr lang="en-GB" dirty="0" smtClean="0">
                <a:ea typeface="+mj-ea"/>
              </a:rPr>
              <a:t>Agreement</a:t>
            </a:r>
            <a:endParaRPr lang="en-GB" dirty="0">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132856"/>
            <a:ext cx="8568952" cy="4464794"/>
          </a:xfrm>
        </p:spPr>
        <p:txBody>
          <a:bodyPr>
            <a:normAutofit/>
          </a:bodyPr>
          <a:lstStyle/>
          <a:p>
            <a:pPr>
              <a:lnSpc>
                <a:spcPct val="90000"/>
              </a:lnSpc>
            </a:pPr>
            <a:r>
              <a:rPr lang="en-GB" i="1" dirty="0">
                <a:latin typeface="Candara" charset="0"/>
              </a:rPr>
              <a:t>“</a:t>
            </a:r>
            <a:r>
              <a:rPr lang="en-GB" i="1" dirty="0">
                <a:solidFill>
                  <a:srgbClr val="FF0000"/>
                </a:solidFill>
                <a:latin typeface="Candara" charset="0"/>
              </a:rPr>
              <a:t>We booked her a taxi</a:t>
            </a:r>
            <a:r>
              <a:rPr lang="en-GB" i="1" dirty="0">
                <a:latin typeface="Candara" charset="0"/>
              </a:rPr>
              <a:t>” </a:t>
            </a:r>
            <a:r>
              <a:rPr lang="en-GB" dirty="0">
                <a:latin typeface="Candara" charset="0"/>
              </a:rPr>
              <a:t>(HP_05_Reg_STH</a:t>
            </a:r>
            <a:r>
              <a:rPr lang="en-GB" dirty="0" smtClean="0">
                <a:latin typeface="Candara" charset="0"/>
              </a:rPr>
              <a:t>)</a:t>
            </a:r>
          </a:p>
          <a:p>
            <a:pPr marL="0" indent="0">
              <a:lnSpc>
                <a:spcPct val="90000"/>
              </a:lnSpc>
              <a:buNone/>
            </a:pPr>
            <a:endParaRPr lang="en-GB" dirty="0">
              <a:latin typeface="Candara" charset="0"/>
            </a:endParaRPr>
          </a:p>
          <a:p>
            <a:pPr>
              <a:lnSpc>
                <a:spcPct val="90000"/>
              </a:lnSpc>
            </a:pPr>
            <a:r>
              <a:rPr lang="en-GB" i="1" dirty="0">
                <a:latin typeface="Candara" charset="0"/>
              </a:rPr>
              <a:t>“…So there’s more support for the ones taking their own discharge than there used to be. And I think sometimes that has made a rod for our own back…because they know </a:t>
            </a:r>
            <a:r>
              <a:rPr lang="en-GB" i="1" dirty="0">
                <a:solidFill>
                  <a:srgbClr val="FF0000"/>
                </a:solidFill>
                <a:latin typeface="Candara" charset="0"/>
              </a:rPr>
              <a:t>if they go home they’ll still get what they were getting in hospital</a:t>
            </a:r>
            <a:r>
              <a:rPr lang="en-GB" i="1" dirty="0">
                <a:latin typeface="Candara" charset="0"/>
              </a:rPr>
              <a:t>.” </a:t>
            </a:r>
            <a:r>
              <a:rPr lang="en-GB" dirty="0">
                <a:latin typeface="Candara" charset="0"/>
              </a:rPr>
              <a:t>(HP_01_MGR_MB</a:t>
            </a:r>
            <a:r>
              <a:rPr lang="en-GB" dirty="0" smtClean="0">
                <a:latin typeface="Candara" charset="0"/>
              </a:rPr>
              <a:t>)</a:t>
            </a:r>
          </a:p>
          <a:p>
            <a:pPr marL="0" indent="0">
              <a:lnSpc>
                <a:spcPct val="90000"/>
              </a:lnSpc>
              <a:buNone/>
            </a:pPr>
            <a:endParaRPr lang="en-GB" dirty="0">
              <a:latin typeface="Candara" charset="0"/>
            </a:endParaRPr>
          </a:p>
          <a:p>
            <a:pPr>
              <a:lnSpc>
                <a:spcPct val="90000"/>
              </a:lnSpc>
            </a:pPr>
            <a:r>
              <a:rPr lang="en-GB" dirty="0">
                <a:latin typeface="Candara" charset="0"/>
              </a:rPr>
              <a:t>“So very occasionally...we’ll try and reorganise things. </a:t>
            </a:r>
            <a:r>
              <a:rPr lang="en-GB" dirty="0">
                <a:solidFill>
                  <a:srgbClr val="FF0000"/>
                </a:solidFill>
                <a:latin typeface="Candara" charset="0"/>
              </a:rPr>
              <a:t>We’ll do this and say this is an outpatient’s appointment instead of an inpatient</a:t>
            </a:r>
            <a:r>
              <a:rPr lang="en-GB" dirty="0">
                <a:latin typeface="Candara" charset="0"/>
              </a:rPr>
              <a:t>. So people waiting for tests or whatever.” (HP_04_Nur_STH)</a:t>
            </a:r>
          </a:p>
          <a:p>
            <a:pPr>
              <a:lnSpc>
                <a:spcPct val="90000"/>
              </a:lnSpc>
            </a:pPr>
            <a:endParaRPr lang="en-GB" sz="2200" dirty="0">
              <a:latin typeface="Candara" charset="0"/>
            </a:endParaRPr>
          </a:p>
          <a:p>
            <a:pPr>
              <a:lnSpc>
                <a:spcPct val="90000"/>
              </a:lnSpc>
            </a:pPr>
            <a:endParaRPr lang="en-GB" sz="2200" dirty="0">
              <a:latin typeface="Candara" charset="0"/>
            </a:endParaRPr>
          </a:p>
          <a:p>
            <a:pPr>
              <a:lnSpc>
                <a:spcPct val="90000"/>
              </a:lnSpc>
            </a:pPr>
            <a:endParaRPr lang="en-GB" sz="2200" dirty="0">
              <a:latin typeface="Candara" charset="0"/>
            </a:endParaRPr>
          </a:p>
          <a:p>
            <a:pPr>
              <a:lnSpc>
                <a:spcPct val="90000"/>
              </a:lnSpc>
            </a:pPr>
            <a:endParaRPr lang="en-GB" sz="2200" dirty="0">
              <a:latin typeface="Candara" charset="0"/>
            </a:endParaRPr>
          </a:p>
          <a:p>
            <a:pPr>
              <a:lnSpc>
                <a:spcPct val="90000"/>
              </a:lnSpc>
            </a:pPr>
            <a:endParaRPr lang="en-GB" sz="2200" dirty="0">
              <a:latin typeface="Candara" charset="0"/>
            </a:endParaRPr>
          </a:p>
          <a:p>
            <a:pPr>
              <a:lnSpc>
                <a:spcPct val="90000"/>
              </a:lnSpc>
            </a:pPr>
            <a:endParaRPr lang="en-GB" sz="2200" dirty="0">
              <a:latin typeface="Candara" charset="0"/>
            </a:endParaRPr>
          </a:p>
          <a:p>
            <a:pPr>
              <a:lnSpc>
                <a:spcPct val="90000"/>
              </a:lnSpc>
            </a:pPr>
            <a:endParaRPr lang="en-GB" sz="2200" dirty="0">
              <a:latin typeface="Candara" charset="0"/>
            </a:endParaRPr>
          </a:p>
          <a:p>
            <a:pPr lvl="1">
              <a:lnSpc>
                <a:spcPct val="90000"/>
              </a:lnSpc>
            </a:pPr>
            <a:endParaRPr lang="en-GB" sz="2000" dirty="0">
              <a:latin typeface="Candara" charset="0"/>
            </a:endParaRPr>
          </a:p>
          <a:p>
            <a:pPr lvl="1">
              <a:lnSpc>
                <a:spcPct val="90000"/>
              </a:lnSpc>
            </a:pPr>
            <a:endParaRPr lang="en-GB" sz="2000" dirty="0">
              <a:latin typeface="Candara" charset="0"/>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en-GB" dirty="0" smtClean="0">
                <a:ea typeface="+mj-ea"/>
              </a:rPr>
              <a:t>The Swinging Pendulum: </a:t>
            </a:r>
            <a:br>
              <a:rPr lang="en-GB" dirty="0" smtClean="0">
                <a:ea typeface="+mj-ea"/>
              </a:rPr>
            </a:br>
            <a:r>
              <a:rPr lang="en-GB" dirty="0" smtClean="0">
                <a:ea typeface="+mj-ea"/>
              </a:rPr>
              <a:t>Submit</a:t>
            </a:r>
            <a:endParaRPr lang="en-GB" dirty="0">
              <a:ea typeface="+mj-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988840"/>
            <a:ext cx="8642350" cy="4535785"/>
          </a:xfrm>
        </p:spPr>
        <p:txBody>
          <a:bodyPr>
            <a:normAutofit lnSpcReduction="10000"/>
          </a:bodyPr>
          <a:lstStyle/>
          <a:p>
            <a:pPr>
              <a:lnSpc>
                <a:spcPct val="90000"/>
              </a:lnSpc>
            </a:pPr>
            <a:r>
              <a:rPr lang="en-GB" i="1" dirty="0">
                <a:latin typeface="Candara" charset="0"/>
              </a:rPr>
              <a:t>“But at the end of the day </a:t>
            </a:r>
            <a:r>
              <a:rPr lang="en-GB" i="1" dirty="0">
                <a:solidFill>
                  <a:srgbClr val="FF0000"/>
                </a:solidFill>
                <a:latin typeface="Candara" charset="0"/>
              </a:rPr>
              <a:t>this is not a prison and we can’t keep you here against your will</a:t>
            </a:r>
            <a:r>
              <a:rPr lang="en-GB" i="1" dirty="0">
                <a:latin typeface="Candara" charset="0"/>
              </a:rPr>
              <a:t>.” </a:t>
            </a:r>
            <a:r>
              <a:rPr lang="en-GB" dirty="0">
                <a:latin typeface="Candara" charset="0"/>
              </a:rPr>
              <a:t>(HP_01_Con_MB</a:t>
            </a:r>
            <a:r>
              <a:rPr lang="en-GB" dirty="0" smtClean="0">
                <a:latin typeface="Candara" charset="0"/>
              </a:rPr>
              <a:t>)</a:t>
            </a:r>
          </a:p>
          <a:p>
            <a:pPr marL="0" indent="0">
              <a:lnSpc>
                <a:spcPct val="90000"/>
              </a:lnSpc>
              <a:buNone/>
            </a:pPr>
            <a:endParaRPr lang="en-GB" dirty="0">
              <a:latin typeface="Candara" charset="0"/>
            </a:endParaRPr>
          </a:p>
          <a:p>
            <a:pPr>
              <a:lnSpc>
                <a:spcPct val="90000"/>
              </a:lnSpc>
            </a:pPr>
            <a:r>
              <a:rPr lang="en-GB" i="1" dirty="0">
                <a:latin typeface="Candara" charset="0"/>
              </a:rPr>
              <a:t>“…we are the servant of the patient actually. The patient is there in the hospital employing us through the tax system and is essentially asking us to provide them with some kind of diagnostic service or treatment service and we’re there to provide that. If the patient chooses to accept or decline any part of the suggested treatment then that’s their prerogative</a:t>
            </a:r>
            <a:r>
              <a:rPr lang="en-GB" i="1" dirty="0">
                <a:solidFill>
                  <a:srgbClr val="FF0000"/>
                </a:solidFill>
                <a:latin typeface="Candara" charset="0"/>
              </a:rPr>
              <a:t>. They’re autonomous. They’re certainly allowed to make good or bad decisions</a:t>
            </a:r>
            <a:r>
              <a:rPr lang="en-GB" i="1" dirty="0">
                <a:latin typeface="Candara" charset="0"/>
              </a:rPr>
              <a:t>” </a:t>
            </a:r>
            <a:r>
              <a:rPr lang="en-GB" dirty="0">
                <a:latin typeface="Candara" charset="0"/>
              </a:rPr>
              <a:t>(HP_06_Reg_STH</a:t>
            </a:r>
            <a:r>
              <a:rPr lang="en-GB" dirty="0" smtClean="0">
                <a:latin typeface="Candara" charset="0"/>
              </a:rPr>
              <a:t>)</a:t>
            </a:r>
          </a:p>
          <a:p>
            <a:pPr marL="0" indent="0">
              <a:lnSpc>
                <a:spcPct val="90000"/>
              </a:lnSpc>
              <a:buNone/>
            </a:pPr>
            <a:endParaRPr lang="en-GB" dirty="0">
              <a:latin typeface="Candara" charset="0"/>
            </a:endParaRPr>
          </a:p>
          <a:p>
            <a:pPr>
              <a:lnSpc>
                <a:spcPct val="90000"/>
              </a:lnSpc>
            </a:pPr>
            <a:r>
              <a:rPr lang="en-GB" i="1" dirty="0">
                <a:latin typeface="Candara" charset="0"/>
              </a:rPr>
              <a:t>“It’s frustrating but it’s still their choice. </a:t>
            </a:r>
            <a:r>
              <a:rPr lang="en-GB" i="1" dirty="0">
                <a:solidFill>
                  <a:srgbClr val="FF0000"/>
                </a:solidFill>
                <a:latin typeface="Candara" charset="0"/>
              </a:rPr>
              <a:t>It wouldn’t be my choice for them to go but it is their choice to go</a:t>
            </a:r>
            <a:r>
              <a:rPr lang="en-GB" i="1" dirty="0">
                <a:latin typeface="Candara" charset="0"/>
              </a:rPr>
              <a:t>.” </a:t>
            </a:r>
            <a:r>
              <a:rPr lang="en-GB" dirty="0">
                <a:latin typeface="Candara" charset="0"/>
              </a:rPr>
              <a:t>(HP_01_MGR_MB)</a:t>
            </a: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a:p>
            <a:pPr>
              <a:lnSpc>
                <a:spcPct val="90000"/>
              </a:lnSpc>
            </a:pPr>
            <a:endParaRPr lang="en-GB" dirty="0">
              <a:latin typeface="Candara" charset="0"/>
            </a:endParaRPr>
          </a:p>
        </p:txBody>
      </p:sp>
      <p:sp>
        <p:nvSpPr>
          <p:cNvPr id="3" name="Title 2"/>
          <p:cNvSpPr>
            <a:spLocks noGrp="1"/>
          </p:cNvSpPr>
          <p:nvPr>
            <p:ph type="title"/>
          </p:nvPr>
        </p:nvSpPr>
        <p:spPr/>
        <p:txBody>
          <a:bodyPr rtlCol="0">
            <a:normAutofit fontScale="90000"/>
          </a:bodyPr>
          <a:lstStyle/>
          <a:p>
            <a:pPr fontAlgn="auto">
              <a:spcAft>
                <a:spcPts val="0"/>
              </a:spcAft>
              <a:defRPr/>
            </a:pPr>
            <a:r>
              <a:rPr lang="en-GB" dirty="0" smtClean="0">
                <a:ea typeface="+mj-ea"/>
              </a:rPr>
              <a:t>Underlying the Swinging Pendulum: Patient Autonomy</a:t>
            </a:r>
            <a:endParaRPr lang="en-GB" dirty="0">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628800"/>
            <a:ext cx="8713788" cy="4968850"/>
          </a:xfrm>
        </p:spPr>
        <p:txBody>
          <a:bodyPr>
            <a:normAutofit/>
          </a:bodyPr>
          <a:lstStyle/>
          <a:p>
            <a:r>
              <a:rPr lang="en-GB" i="1" dirty="0">
                <a:solidFill>
                  <a:srgbClr val="1B4171"/>
                </a:solidFill>
                <a:latin typeface="Candara" charset="0"/>
              </a:rPr>
              <a:t>“Having said that, if you let a patient go out of hospital and they do drop dead </a:t>
            </a:r>
            <a:r>
              <a:rPr lang="en-GB" i="1" dirty="0">
                <a:solidFill>
                  <a:srgbClr val="FF0000"/>
                </a:solidFill>
                <a:latin typeface="Candara" charset="0"/>
              </a:rPr>
              <a:t>you know where all the blame will come</a:t>
            </a:r>
            <a:r>
              <a:rPr lang="en-GB" i="1" dirty="0">
                <a:solidFill>
                  <a:srgbClr val="1B4171"/>
                </a:solidFill>
                <a:latin typeface="Candara" charset="0"/>
              </a:rPr>
              <a:t>. No one is going to blame the dead patient even if it was their decision. They will just come to you and say what happened and there will be a lot of criticism. </a:t>
            </a:r>
            <a:r>
              <a:rPr lang="en-GB" i="1" dirty="0">
                <a:solidFill>
                  <a:srgbClr val="FF0000"/>
                </a:solidFill>
                <a:latin typeface="Candara" charset="0"/>
              </a:rPr>
              <a:t>So this is where I think all the paranoia and back-covering comes from and </a:t>
            </a:r>
            <a:r>
              <a:rPr lang="en-GB" i="1" dirty="0" smtClean="0">
                <a:solidFill>
                  <a:srgbClr val="FF0000"/>
                </a:solidFill>
                <a:latin typeface="Candara" charset="0"/>
              </a:rPr>
              <a:t>defensive behaviour</a:t>
            </a:r>
            <a:r>
              <a:rPr lang="en-GB" i="1" dirty="0" smtClean="0">
                <a:solidFill>
                  <a:srgbClr val="1B4171"/>
                </a:solidFill>
                <a:latin typeface="Candara" charset="0"/>
              </a:rPr>
              <a:t>”</a:t>
            </a:r>
            <a:r>
              <a:rPr lang="en-GB" dirty="0" smtClean="0">
                <a:latin typeface="Candara" charset="0"/>
              </a:rPr>
              <a:t>(</a:t>
            </a:r>
            <a:r>
              <a:rPr lang="en-GB" dirty="0">
                <a:latin typeface="Candara" charset="0"/>
              </a:rPr>
              <a:t>HP_05_Reg_STH) </a:t>
            </a:r>
          </a:p>
          <a:p>
            <a:r>
              <a:rPr lang="en-GB" i="1" dirty="0">
                <a:latin typeface="Candara" charset="0"/>
              </a:rPr>
              <a:t>“I have to think about every </a:t>
            </a:r>
            <a:r>
              <a:rPr lang="en-GB" i="1" dirty="0">
                <a:solidFill>
                  <a:srgbClr val="FF0000"/>
                </a:solidFill>
                <a:latin typeface="Candara" charset="0"/>
              </a:rPr>
              <a:t>situation if it ended up at the coroners what would I do then. </a:t>
            </a:r>
            <a:r>
              <a:rPr lang="en-GB" i="1" dirty="0">
                <a:latin typeface="Candara" charset="0"/>
              </a:rPr>
              <a:t>The case would be that unfortunately probably a coroner would turn round and say you were the nurse looking after that patient what were you doing when they absconded? Did you have that conversation with them? You have to unfortunately think in this day and age always about what if it ended up in this way.” </a:t>
            </a:r>
            <a:r>
              <a:rPr lang="en-GB" dirty="0">
                <a:latin typeface="Candara" charset="0"/>
              </a:rPr>
              <a:t>(HP_09_Nur_STH)</a:t>
            </a:r>
          </a:p>
          <a:p>
            <a:endParaRPr lang="en-GB" sz="2200" dirty="0">
              <a:latin typeface="Candara" charset="0"/>
            </a:endParaRPr>
          </a:p>
          <a:p>
            <a:endParaRPr lang="en-GB" sz="2200" dirty="0">
              <a:latin typeface="Candara" charset="0"/>
            </a:endParaRPr>
          </a:p>
          <a:p>
            <a:endParaRPr lang="en-GB" sz="2200" dirty="0">
              <a:latin typeface="Candara" charset="0"/>
            </a:endParaRPr>
          </a:p>
          <a:p>
            <a:pPr lvl="1"/>
            <a:endParaRPr lang="en-GB" sz="2000" dirty="0">
              <a:latin typeface="Candara" charset="0"/>
            </a:endParaRPr>
          </a:p>
          <a:p>
            <a:endParaRPr lang="en-GB" sz="2200" dirty="0">
              <a:latin typeface="Candara" charset="0"/>
            </a:endParaRPr>
          </a:p>
        </p:txBody>
      </p:sp>
      <p:sp>
        <p:nvSpPr>
          <p:cNvPr id="3" name="Title 2"/>
          <p:cNvSpPr>
            <a:spLocks noGrp="1"/>
          </p:cNvSpPr>
          <p:nvPr>
            <p:ph type="title"/>
          </p:nvPr>
        </p:nvSpPr>
        <p:spPr>
          <a:xfrm>
            <a:off x="457200" y="338139"/>
            <a:ext cx="8229600" cy="1002630"/>
          </a:xfrm>
        </p:spPr>
        <p:txBody>
          <a:bodyPr rtlCol="0">
            <a:normAutofit fontScale="90000"/>
          </a:bodyPr>
          <a:lstStyle/>
          <a:p>
            <a:pPr fontAlgn="auto">
              <a:spcAft>
                <a:spcPts val="0"/>
              </a:spcAft>
              <a:defRPr/>
            </a:pPr>
            <a:r>
              <a:rPr lang="en-GB" dirty="0" smtClean="0">
                <a:ea typeface="+mj-ea"/>
              </a:rPr>
              <a:t>Underlying </a:t>
            </a:r>
            <a:r>
              <a:rPr lang="en-GB" dirty="0">
                <a:ea typeface="+mj-ea"/>
              </a:rPr>
              <a:t>the Swinging Pendulum: </a:t>
            </a:r>
            <a:r>
              <a:rPr lang="en-GB" dirty="0" smtClean="0">
                <a:ea typeface="+mj-ea"/>
              </a:rPr>
              <a:t>Accountability &amp; liability</a:t>
            </a:r>
            <a:endParaRPr lang="en-GB" dirty="0">
              <a:ea typeface="+mj-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323850" y="2492375"/>
            <a:ext cx="8496300" cy="4608513"/>
          </a:xfrm>
        </p:spPr>
        <p:txBody>
          <a:bodyPr/>
          <a:lstStyle/>
          <a:p>
            <a:r>
              <a:rPr lang="en-GB" dirty="0">
                <a:latin typeface="Candara" charset="0"/>
              </a:rPr>
              <a:t>SD can </a:t>
            </a:r>
            <a:r>
              <a:rPr lang="en-GB" dirty="0" smtClean="0">
                <a:latin typeface="Candara" charset="0"/>
              </a:rPr>
              <a:t>be framed positively</a:t>
            </a:r>
            <a:endParaRPr lang="en-GB" dirty="0">
              <a:latin typeface="Candara" charset="0"/>
            </a:endParaRPr>
          </a:p>
          <a:p>
            <a:pPr lvl="1">
              <a:spcBef>
                <a:spcPct val="0"/>
              </a:spcBef>
            </a:pPr>
            <a:r>
              <a:rPr lang="en-GB" dirty="0">
                <a:latin typeface="Candara" charset="0"/>
              </a:rPr>
              <a:t>SD initiates contact with HCPs for </a:t>
            </a:r>
            <a:r>
              <a:rPr lang="en-GB" dirty="0" err="1">
                <a:latin typeface="Candara" charset="0"/>
              </a:rPr>
              <a:t>pts</a:t>
            </a:r>
            <a:r>
              <a:rPr lang="en-GB" dirty="0">
                <a:latin typeface="Candara" charset="0"/>
              </a:rPr>
              <a:t>, </a:t>
            </a:r>
          </a:p>
          <a:p>
            <a:pPr lvl="1">
              <a:spcBef>
                <a:spcPct val="0"/>
              </a:spcBef>
            </a:pPr>
            <a:r>
              <a:rPr lang="en-GB" dirty="0">
                <a:latin typeface="Candara" charset="0"/>
              </a:rPr>
              <a:t>increases communication between </a:t>
            </a:r>
            <a:r>
              <a:rPr lang="en-GB" dirty="0" err="1">
                <a:latin typeface="Candara" charset="0"/>
              </a:rPr>
              <a:t>pts</a:t>
            </a:r>
            <a:r>
              <a:rPr lang="en-GB" dirty="0">
                <a:latin typeface="Candara" charset="0"/>
              </a:rPr>
              <a:t> and HCPs, </a:t>
            </a:r>
          </a:p>
          <a:p>
            <a:pPr lvl="1">
              <a:spcBef>
                <a:spcPct val="0"/>
              </a:spcBef>
            </a:pPr>
            <a:r>
              <a:rPr lang="en-GB" dirty="0">
                <a:latin typeface="Candara" charset="0"/>
              </a:rPr>
              <a:t>allows for </a:t>
            </a:r>
            <a:r>
              <a:rPr lang="en-GB" dirty="0" err="1">
                <a:latin typeface="Candara" charset="0"/>
              </a:rPr>
              <a:t>pts</a:t>
            </a:r>
            <a:r>
              <a:rPr lang="en-GB" dirty="0">
                <a:latin typeface="Candara" charset="0"/>
              </a:rPr>
              <a:t>’ concerns to be resolved, </a:t>
            </a:r>
          </a:p>
          <a:p>
            <a:pPr lvl="1">
              <a:spcBef>
                <a:spcPct val="0"/>
              </a:spcBef>
            </a:pPr>
            <a:r>
              <a:rPr lang="en-GB" dirty="0">
                <a:latin typeface="Candara" charset="0"/>
              </a:rPr>
              <a:t>enables HCPs to express their care for the </a:t>
            </a:r>
            <a:r>
              <a:rPr lang="en-GB" dirty="0" err="1">
                <a:latin typeface="Candara" charset="0"/>
              </a:rPr>
              <a:t>pt</a:t>
            </a:r>
            <a:r>
              <a:rPr lang="en-GB" dirty="0">
                <a:latin typeface="Candara" charset="0"/>
              </a:rPr>
              <a:t> and for the </a:t>
            </a:r>
            <a:r>
              <a:rPr lang="en-GB" dirty="0" err="1">
                <a:latin typeface="Candara" charset="0"/>
              </a:rPr>
              <a:t>pt</a:t>
            </a:r>
            <a:r>
              <a:rPr lang="en-GB" dirty="0">
                <a:latin typeface="Candara" charset="0"/>
              </a:rPr>
              <a:t> to feel cared for </a:t>
            </a:r>
            <a:endParaRPr lang="en-GB" dirty="0" smtClean="0">
              <a:latin typeface="Candara" charset="0"/>
            </a:endParaRPr>
          </a:p>
          <a:p>
            <a:pPr lvl="1">
              <a:spcBef>
                <a:spcPct val="0"/>
              </a:spcBef>
            </a:pPr>
            <a:r>
              <a:rPr lang="en-GB" dirty="0" smtClean="0">
                <a:latin typeface="Candara" charset="0"/>
              </a:rPr>
              <a:t>a </a:t>
            </a:r>
            <a:r>
              <a:rPr lang="en-GB" dirty="0">
                <a:latin typeface="Candara" charset="0"/>
              </a:rPr>
              <a:t>form of empowerment, reclaiming control</a:t>
            </a:r>
          </a:p>
          <a:p>
            <a:pPr lvl="1"/>
            <a:r>
              <a:rPr lang="en-GB" dirty="0" err="1" smtClean="0">
                <a:latin typeface="Candara" charset="0"/>
              </a:rPr>
              <a:t>pt</a:t>
            </a:r>
            <a:r>
              <a:rPr lang="en-GB" dirty="0" smtClean="0">
                <a:latin typeface="Candara" charset="0"/>
              </a:rPr>
              <a:t> </a:t>
            </a:r>
            <a:r>
              <a:rPr lang="en-GB" dirty="0">
                <a:latin typeface="Candara" charset="0"/>
              </a:rPr>
              <a:t>voice </a:t>
            </a:r>
            <a:r>
              <a:rPr lang="en-GB" dirty="0" smtClean="0">
                <a:latin typeface="Candara" charset="0"/>
              </a:rPr>
              <a:t>heard</a:t>
            </a:r>
            <a:endParaRPr lang="en-GB" dirty="0">
              <a:latin typeface="Candara" charset="0"/>
            </a:endParaRPr>
          </a:p>
        </p:txBody>
      </p:sp>
      <p:sp>
        <p:nvSpPr>
          <p:cNvPr id="23555" name="Title 2"/>
          <p:cNvSpPr>
            <a:spLocks noGrp="1"/>
          </p:cNvSpPr>
          <p:nvPr>
            <p:ph type="title"/>
          </p:nvPr>
        </p:nvSpPr>
        <p:spPr/>
        <p:txBody>
          <a:bodyPr/>
          <a:lstStyle/>
          <a:p>
            <a:r>
              <a:rPr lang="en-GB">
                <a:latin typeface="Candara" charset="0"/>
              </a:rPr>
              <a:t>Initial Conclusions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395288" y="2781300"/>
            <a:ext cx="8497887" cy="3743325"/>
          </a:xfrm>
        </p:spPr>
        <p:txBody>
          <a:bodyPr/>
          <a:lstStyle/>
          <a:p>
            <a:r>
              <a:rPr lang="en-GB" dirty="0" smtClean="0">
                <a:latin typeface="Candara" charset="0"/>
              </a:rPr>
              <a:t>Role of hospital </a:t>
            </a:r>
            <a:r>
              <a:rPr lang="en-GB" dirty="0">
                <a:latin typeface="Candara" charset="0"/>
              </a:rPr>
              <a:t>staff </a:t>
            </a:r>
            <a:r>
              <a:rPr lang="en-GB" dirty="0" smtClean="0">
                <a:latin typeface="Candara" charset="0"/>
              </a:rPr>
              <a:t>portrayed </a:t>
            </a:r>
            <a:r>
              <a:rPr lang="en-GB" dirty="0">
                <a:latin typeface="Candara" charset="0"/>
              </a:rPr>
              <a:t>as avoiding SD from taking place</a:t>
            </a:r>
          </a:p>
          <a:p>
            <a:r>
              <a:rPr lang="en-GB" dirty="0">
                <a:latin typeface="Candara" charset="0"/>
              </a:rPr>
              <a:t>Hospital staff using facilities within NHS to negotiate with self-dischargers </a:t>
            </a:r>
            <a:endParaRPr lang="en-GB" dirty="0" smtClean="0">
              <a:latin typeface="Candara" charset="0"/>
            </a:endParaRPr>
          </a:p>
          <a:p>
            <a:r>
              <a:rPr lang="en-GB" dirty="0" smtClean="0">
                <a:latin typeface="Candara" charset="0"/>
              </a:rPr>
              <a:t>Suggests </a:t>
            </a:r>
            <a:r>
              <a:rPr lang="en-GB" dirty="0">
                <a:latin typeface="Candara" charset="0"/>
              </a:rPr>
              <a:t>medical dominance still present within hospital practices, but hidden and implicit</a:t>
            </a:r>
          </a:p>
          <a:p>
            <a:r>
              <a:rPr lang="en-GB" dirty="0">
                <a:latin typeface="Candara" charset="0"/>
              </a:rPr>
              <a:t>HCPs struggling with the rise of the autonomous </a:t>
            </a:r>
            <a:r>
              <a:rPr lang="en-GB" dirty="0" err="1">
                <a:latin typeface="Candara" charset="0"/>
              </a:rPr>
              <a:t>pt</a:t>
            </a:r>
            <a:endParaRPr lang="en-GB" dirty="0">
              <a:latin typeface="Candara" charset="0"/>
            </a:endParaRPr>
          </a:p>
        </p:txBody>
      </p:sp>
      <p:sp>
        <p:nvSpPr>
          <p:cNvPr id="24579" name="Title 2"/>
          <p:cNvSpPr>
            <a:spLocks noGrp="1"/>
          </p:cNvSpPr>
          <p:nvPr>
            <p:ph type="title"/>
          </p:nvPr>
        </p:nvSpPr>
        <p:spPr/>
        <p:txBody>
          <a:bodyPr/>
          <a:lstStyle/>
          <a:p>
            <a:r>
              <a:rPr lang="en-GB">
                <a:latin typeface="Candara" charset="0"/>
              </a:rPr>
              <a:t>Initial Conclusions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0825" y="1412777"/>
            <a:ext cx="8642350" cy="5184874"/>
          </a:xfrm>
        </p:spPr>
        <p:txBody>
          <a:bodyPr>
            <a:normAutofit lnSpcReduction="10000"/>
          </a:bodyPr>
          <a:lstStyle/>
          <a:p>
            <a:pPr>
              <a:lnSpc>
                <a:spcPct val="90000"/>
              </a:lnSpc>
            </a:pPr>
            <a:r>
              <a:rPr lang="en-GB" dirty="0">
                <a:latin typeface="Candara" charset="0"/>
              </a:rPr>
              <a:t>Terminology</a:t>
            </a:r>
          </a:p>
          <a:p>
            <a:pPr lvl="1">
              <a:lnSpc>
                <a:spcPct val="90000"/>
              </a:lnSpc>
            </a:pPr>
            <a:r>
              <a:rPr lang="en-GB" dirty="0">
                <a:latin typeface="Candara" charset="0"/>
              </a:rPr>
              <a:t>Discharge against medical advice? </a:t>
            </a:r>
            <a:endParaRPr lang="en-GB" dirty="0" smtClean="0">
              <a:latin typeface="Candara" charset="0"/>
            </a:endParaRPr>
          </a:p>
          <a:p>
            <a:pPr marL="303213" lvl="1" indent="0">
              <a:lnSpc>
                <a:spcPct val="90000"/>
              </a:lnSpc>
              <a:buNone/>
            </a:pPr>
            <a:endParaRPr lang="en-GB" dirty="0" smtClean="0">
              <a:latin typeface="Candara" charset="0"/>
            </a:endParaRPr>
          </a:p>
          <a:p>
            <a:pPr>
              <a:lnSpc>
                <a:spcPct val="90000"/>
              </a:lnSpc>
            </a:pPr>
            <a:r>
              <a:rPr lang="en-GB" dirty="0" smtClean="0">
                <a:latin typeface="Candara" charset="0"/>
              </a:rPr>
              <a:t>Process </a:t>
            </a:r>
            <a:endParaRPr lang="en-GB" dirty="0">
              <a:latin typeface="Candara" charset="0"/>
            </a:endParaRPr>
          </a:p>
          <a:p>
            <a:pPr lvl="1">
              <a:lnSpc>
                <a:spcPct val="90000"/>
              </a:lnSpc>
              <a:buFont typeface="Symbol" charset="0"/>
              <a:buNone/>
            </a:pPr>
            <a:endParaRPr lang="en-GB" dirty="0">
              <a:latin typeface="Candara" charset="0"/>
            </a:endParaRPr>
          </a:p>
          <a:p>
            <a:pPr>
              <a:lnSpc>
                <a:spcPct val="90000"/>
              </a:lnSpc>
            </a:pPr>
            <a:r>
              <a:rPr lang="en-GB" dirty="0">
                <a:latin typeface="Candara" charset="0"/>
              </a:rPr>
              <a:t>Self-discharge in context:</a:t>
            </a:r>
          </a:p>
          <a:p>
            <a:pPr lvl="1">
              <a:lnSpc>
                <a:spcPct val="90000"/>
              </a:lnSpc>
            </a:pPr>
            <a:r>
              <a:rPr lang="en-GB" dirty="0" err="1">
                <a:latin typeface="Candara" charset="0"/>
              </a:rPr>
              <a:t>Approx</a:t>
            </a:r>
            <a:r>
              <a:rPr lang="en-GB" dirty="0">
                <a:latin typeface="Candara" charset="0"/>
              </a:rPr>
              <a:t> 1 – 2% of patients decide not to follow health professionals’ advice each year</a:t>
            </a:r>
          </a:p>
          <a:p>
            <a:pPr lvl="1">
              <a:lnSpc>
                <a:spcPct val="90000"/>
              </a:lnSpc>
            </a:pPr>
            <a:r>
              <a:rPr lang="en-GB" dirty="0">
                <a:latin typeface="Candara" charset="0"/>
              </a:rPr>
              <a:t>Particular sections of society thought to be more vulnerable to self-discharging</a:t>
            </a:r>
          </a:p>
          <a:p>
            <a:pPr lvl="1">
              <a:lnSpc>
                <a:spcPct val="90000"/>
              </a:lnSpc>
            </a:pPr>
            <a:r>
              <a:rPr lang="en-GB" dirty="0">
                <a:latin typeface="Candara" charset="0"/>
              </a:rPr>
              <a:t>The reasons given for self-discharge include long waiting times, poor bedside manner, and failure of communication amongst hospital staff</a:t>
            </a:r>
          </a:p>
          <a:p>
            <a:pPr lvl="1">
              <a:lnSpc>
                <a:spcPct val="90000"/>
              </a:lnSpc>
            </a:pPr>
            <a:r>
              <a:rPr lang="en-GB" dirty="0">
                <a:latin typeface="Candara" charset="0"/>
              </a:rPr>
              <a:t>Self-dischargers have higher readmission and in-hospital mortality rates </a:t>
            </a:r>
          </a:p>
          <a:p>
            <a:pPr>
              <a:lnSpc>
                <a:spcPct val="90000"/>
              </a:lnSpc>
            </a:pPr>
            <a:endParaRPr lang="en-GB" dirty="0">
              <a:latin typeface="Candara" charset="0"/>
            </a:endParaRPr>
          </a:p>
        </p:txBody>
      </p:sp>
      <p:sp>
        <p:nvSpPr>
          <p:cNvPr id="9219" name="Title 4"/>
          <p:cNvSpPr>
            <a:spLocks noGrp="1"/>
          </p:cNvSpPr>
          <p:nvPr>
            <p:ph type="title"/>
          </p:nvPr>
        </p:nvSpPr>
        <p:spPr>
          <a:xfrm>
            <a:off x="457200" y="338139"/>
            <a:ext cx="8229600" cy="786606"/>
          </a:xfrm>
        </p:spPr>
        <p:txBody>
          <a:bodyPr/>
          <a:lstStyle/>
          <a:p>
            <a:r>
              <a:rPr lang="en-GB" dirty="0">
                <a:latin typeface="Candara" charset="0"/>
              </a:rPr>
              <a:t>What is Self-Discharge?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l="22308" t="37000" r="35770" b="51514"/>
          <a:stretch>
            <a:fillRect/>
          </a:stretch>
        </p:blipFill>
        <p:spPr bwMode="auto">
          <a:xfrm>
            <a:off x="2638425" y="4356100"/>
            <a:ext cx="5749925" cy="98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l="22180" t="53186" r="13077" b="32768"/>
          <a:stretch>
            <a:fillRect/>
          </a:stretch>
        </p:blipFill>
        <p:spPr bwMode="auto">
          <a:xfrm>
            <a:off x="982663" y="5435600"/>
            <a:ext cx="7907337"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538" y="1052513"/>
            <a:ext cx="3095625"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22050" t="42487" r="35168" b="47487"/>
          <a:stretch>
            <a:fillRect/>
          </a:stretch>
        </p:blipFill>
        <p:spPr bwMode="auto">
          <a:xfrm>
            <a:off x="468313" y="5562600"/>
            <a:ext cx="5867400" cy="85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5"/>
          <p:cNvPicPr>
            <a:picLocks noChangeAspect="1" noChangeArrowheads="1"/>
          </p:cNvPicPr>
          <p:nvPr/>
        </p:nvPicPr>
        <p:blipFill>
          <a:blip r:embed="rId4">
            <a:extLst>
              <a:ext uri="{28A0092B-C50C-407E-A947-70E740481C1C}">
                <a14:useLocalDpi xmlns:a14="http://schemas.microsoft.com/office/drawing/2010/main" val="0"/>
              </a:ext>
            </a:extLst>
          </a:blip>
          <a:srcRect l="21025" t="23795" r="44231" b="54051"/>
          <a:stretch>
            <a:fillRect/>
          </a:stretch>
        </p:blipFill>
        <p:spPr bwMode="auto">
          <a:xfrm>
            <a:off x="1187450" y="3429000"/>
            <a:ext cx="4765675"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92875" y="1844675"/>
            <a:ext cx="2474913"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atin typeface="Candara" charset="0"/>
              </a:rPr>
              <a:t>Pendulum of Power</a:t>
            </a:r>
          </a:p>
        </p:txBody>
      </p:sp>
      <p:sp>
        <p:nvSpPr>
          <p:cNvPr id="12291" name="Content Placeholder 2"/>
          <p:cNvSpPr>
            <a:spLocks noGrp="1"/>
          </p:cNvSpPr>
          <p:nvPr>
            <p:ph idx="1"/>
          </p:nvPr>
        </p:nvSpPr>
        <p:spPr/>
        <p:txBody>
          <a:bodyPr/>
          <a:lstStyle/>
          <a:p>
            <a:r>
              <a:rPr lang="en-GB">
                <a:latin typeface="Candara" charset="0"/>
              </a:rPr>
              <a:t>Medical dominance - the  disparities in power between patient and doctor - is deemed to have narrowed </a:t>
            </a:r>
          </a:p>
          <a:p>
            <a:r>
              <a:rPr lang="en-GB">
                <a:latin typeface="Candara" charset="0"/>
              </a:rPr>
              <a:t>“Widespread view that respect and deference are all but dead and that </a:t>
            </a:r>
            <a:r>
              <a:rPr lang="en-GB">
                <a:solidFill>
                  <a:srgbClr val="FF0000"/>
                </a:solidFill>
                <a:latin typeface="Candara" charset="0"/>
              </a:rPr>
              <a:t>professionals must now practise in an environment where their authority is not automatically ceded</a:t>
            </a:r>
            <a:r>
              <a:rPr lang="en-GB">
                <a:latin typeface="Candara" charset="0"/>
              </a:rPr>
              <a:t>” (Bury, 204) </a:t>
            </a:r>
          </a:p>
          <a:p>
            <a:endParaRPr lang="en-GB">
              <a:latin typeface="Candar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0825" y="1700213"/>
            <a:ext cx="8713788" cy="5330825"/>
          </a:xfrm>
        </p:spPr>
        <p:txBody>
          <a:bodyPr>
            <a:normAutofit/>
          </a:bodyPr>
          <a:lstStyle/>
          <a:p>
            <a:pPr>
              <a:lnSpc>
                <a:spcPct val="80000"/>
              </a:lnSpc>
            </a:pPr>
            <a:r>
              <a:rPr lang="en-GB" sz="2000">
                <a:latin typeface="Candara" charset="0"/>
              </a:rPr>
              <a:t>Started Feb 2012, funded by Lancaster University Early Career Small Grant Scheme, collaborating with Dr David Warriner, Emily Ford, and Steffi Siby</a:t>
            </a:r>
          </a:p>
          <a:p>
            <a:pPr algn="just">
              <a:lnSpc>
                <a:spcPct val="80000"/>
              </a:lnSpc>
              <a:buFont typeface="Symbol" charset="0"/>
              <a:buNone/>
            </a:pPr>
            <a:endParaRPr lang="en-GB" sz="2000">
              <a:latin typeface="Candara" charset="0"/>
            </a:endParaRPr>
          </a:p>
          <a:p>
            <a:pPr algn="just">
              <a:lnSpc>
                <a:spcPct val="80000"/>
              </a:lnSpc>
            </a:pPr>
            <a:r>
              <a:rPr lang="en-GB" sz="2000">
                <a:latin typeface="Candara" charset="0"/>
              </a:rPr>
              <a:t>Project Aims:</a:t>
            </a:r>
          </a:p>
          <a:p>
            <a:pPr lvl="1" algn="just">
              <a:lnSpc>
                <a:spcPct val="80000"/>
              </a:lnSpc>
            </a:pPr>
            <a:r>
              <a:rPr lang="en-GB" sz="1800">
                <a:latin typeface="Candara" charset="0"/>
              </a:rPr>
              <a:t>How do self-dischargers and health professionals understand and make sense of the concepts ‘self-discharge’ , ‘self-dischargers’, and the self-discharge process?</a:t>
            </a:r>
          </a:p>
          <a:p>
            <a:pPr algn="just">
              <a:lnSpc>
                <a:spcPct val="80000"/>
              </a:lnSpc>
            </a:pPr>
            <a:endParaRPr lang="en-GB" sz="1900">
              <a:latin typeface="Candara" charset="0"/>
            </a:endParaRPr>
          </a:p>
          <a:p>
            <a:pPr algn="just">
              <a:lnSpc>
                <a:spcPct val="80000"/>
              </a:lnSpc>
            </a:pPr>
            <a:r>
              <a:rPr lang="en-GB" sz="2000">
                <a:latin typeface="Candara" charset="0"/>
              </a:rPr>
              <a:t>Institutional ethical approval, and R&amp;D approval granted</a:t>
            </a:r>
          </a:p>
          <a:p>
            <a:pPr lvl="1">
              <a:lnSpc>
                <a:spcPct val="80000"/>
              </a:lnSpc>
            </a:pPr>
            <a:endParaRPr lang="en-GB" sz="2000">
              <a:latin typeface="Candara" charset="0"/>
            </a:endParaRPr>
          </a:p>
          <a:p>
            <a:pPr lvl="1">
              <a:lnSpc>
                <a:spcPct val="80000"/>
              </a:lnSpc>
            </a:pPr>
            <a:r>
              <a:rPr lang="en-GB" sz="2000">
                <a:latin typeface="Candara" charset="0"/>
              </a:rPr>
              <a:t>32 qualitative interviews with self dischargers (11), NOK of self-dischargers (4), and </a:t>
            </a:r>
            <a:r>
              <a:rPr lang="en-GB" sz="2000" b="1">
                <a:solidFill>
                  <a:srgbClr val="FF0000"/>
                </a:solidFill>
                <a:latin typeface="Candara" charset="0"/>
              </a:rPr>
              <a:t>health professionals (17)</a:t>
            </a:r>
          </a:p>
          <a:p>
            <a:pPr marL="552450" lvl="2">
              <a:lnSpc>
                <a:spcPct val="80000"/>
              </a:lnSpc>
            </a:pPr>
            <a:r>
              <a:rPr lang="en-GB" sz="1800" b="1">
                <a:solidFill>
                  <a:srgbClr val="FF0000"/>
                </a:solidFill>
                <a:latin typeface="Candara" charset="0"/>
              </a:rPr>
              <a:t>consultants, foundation year doctors, gps, hospital managers, senior nurses, &amp; registrars</a:t>
            </a:r>
          </a:p>
          <a:p>
            <a:pPr marL="552450" lvl="2">
              <a:lnSpc>
                <a:spcPct val="80000"/>
              </a:lnSpc>
            </a:pPr>
            <a:r>
              <a:rPr lang="en-GB" sz="1800" b="1">
                <a:solidFill>
                  <a:srgbClr val="FF0000"/>
                </a:solidFill>
                <a:latin typeface="Candara" charset="0"/>
              </a:rPr>
              <a:t>across two NHS Trusts in England (4 hospital sites)</a:t>
            </a:r>
          </a:p>
          <a:p>
            <a:pPr marL="552450" lvl="2">
              <a:lnSpc>
                <a:spcPct val="80000"/>
              </a:lnSpc>
            </a:pPr>
            <a:r>
              <a:rPr lang="en-GB" sz="1800" b="1">
                <a:solidFill>
                  <a:srgbClr val="FF0000"/>
                </a:solidFill>
                <a:latin typeface="Candara" charset="0"/>
              </a:rPr>
              <a:t>range of medical specialities / hospital wards</a:t>
            </a:r>
          </a:p>
          <a:p>
            <a:pPr marL="552450" lvl="2">
              <a:lnSpc>
                <a:spcPct val="80000"/>
              </a:lnSpc>
            </a:pPr>
            <a:endParaRPr lang="en-GB" sz="1600">
              <a:latin typeface="Candara" charset="0"/>
            </a:endParaRPr>
          </a:p>
          <a:p>
            <a:pPr lvl="1">
              <a:lnSpc>
                <a:spcPct val="80000"/>
              </a:lnSpc>
            </a:pPr>
            <a:r>
              <a:rPr lang="en-GB" sz="2000">
                <a:latin typeface="Candara" charset="0"/>
              </a:rPr>
              <a:t>Transcribed and coded for themes </a:t>
            </a:r>
          </a:p>
          <a:p>
            <a:pPr>
              <a:lnSpc>
                <a:spcPct val="80000"/>
              </a:lnSpc>
            </a:pPr>
            <a:endParaRPr lang="en-GB" sz="1900">
              <a:latin typeface="Candar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8229600" cy="930275"/>
          </a:xfrm>
        </p:spPr>
        <p:txBody>
          <a:bodyPr>
            <a:normAutofit fontScale="90000"/>
          </a:bodyPr>
          <a:lstStyle/>
          <a:p>
            <a:r>
              <a:rPr lang="en-GB" sz="4000">
                <a:latin typeface="Candara" charset="0"/>
              </a:rPr>
              <a:t>Starting the Pendulum: </a:t>
            </a:r>
            <a:br>
              <a:rPr lang="en-GB" sz="4000">
                <a:latin typeface="Candara" charset="0"/>
              </a:rPr>
            </a:br>
            <a:r>
              <a:rPr lang="en-GB" sz="4000" i="1">
                <a:latin typeface="Candara" charset="0"/>
              </a:rPr>
              <a:t>“I want to leave”</a:t>
            </a:r>
          </a:p>
        </p:txBody>
      </p:sp>
      <p:sp>
        <p:nvSpPr>
          <p:cNvPr id="3" name="Content Placeholder 2"/>
          <p:cNvSpPr>
            <a:spLocks noGrp="1"/>
          </p:cNvSpPr>
          <p:nvPr>
            <p:ph idx="1"/>
          </p:nvPr>
        </p:nvSpPr>
        <p:spPr>
          <a:xfrm>
            <a:off x="250825" y="2060575"/>
            <a:ext cx="8642350" cy="4537075"/>
          </a:xfrm>
        </p:spPr>
        <p:txBody>
          <a:bodyPr>
            <a:normAutofit/>
          </a:bodyPr>
          <a:lstStyle/>
          <a:p>
            <a:pPr>
              <a:lnSpc>
                <a:spcPct val="80000"/>
              </a:lnSpc>
            </a:pPr>
            <a:r>
              <a:rPr lang="en-GB" i="1" dirty="0">
                <a:latin typeface="Candara" charset="0"/>
              </a:rPr>
              <a:t>“They may feel that </a:t>
            </a:r>
            <a:r>
              <a:rPr lang="en-GB" i="1" dirty="0">
                <a:solidFill>
                  <a:srgbClr val="FF0000"/>
                </a:solidFill>
                <a:latin typeface="Candara" charset="0"/>
              </a:rPr>
              <a:t>they haven’t got control of their care and this is their way of taking control of that</a:t>
            </a:r>
            <a:r>
              <a:rPr lang="en-GB" i="1" dirty="0">
                <a:latin typeface="Candara" charset="0"/>
              </a:rPr>
              <a:t>. Some of the reasons may well be that that is a patient’s motivation. That they feel that their choice is being taken away from them and this is their only way of exerting that choice.” </a:t>
            </a:r>
            <a:r>
              <a:rPr lang="en-GB" dirty="0">
                <a:latin typeface="Candara" charset="0"/>
              </a:rPr>
              <a:t>(HP_02_GP_MB)</a:t>
            </a:r>
          </a:p>
          <a:p>
            <a:pPr marL="301625" lvl="1" indent="0">
              <a:lnSpc>
                <a:spcPct val="80000"/>
              </a:lnSpc>
              <a:buFont typeface="Symbol" charset="0"/>
              <a:buNone/>
            </a:pPr>
            <a:endParaRPr lang="en-GB" sz="2400" dirty="0">
              <a:latin typeface="Candara" charset="0"/>
            </a:endParaRPr>
          </a:p>
          <a:p>
            <a:pPr>
              <a:lnSpc>
                <a:spcPct val="80000"/>
              </a:lnSpc>
            </a:pPr>
            <a:r>
              <a:rPr lang="en-GB" i="1" dirty="0">
                <a:latin typeface="Candara" charset="0"/>
              </a:rPr>
              <a:t>“[patients] don’t see anything happening. Things seem to have stagnated so it maybe that they have been in only a short time </a:t>
            </a:r>
            <a:r>
              <a:rPr lang="en-GB" i="1" dirty="0">
                <a:solidFill>
                  <a:srgbClr val="FF0000"/>
                </a:solidFill>
                <a:latin typeface="Candara" charset="0"/>
              </a:rPr>
              <a:t>but after a few hours nothing else has happened. They haven’t seen the doctor.</a:t>
            </a:r>
            <a:r>
              <a:rPr lang="en-GB" i="1" dirty="0">
                <a:latin typeface="Candara" charset="0"/>
              </a:rPr>
              <a:t> </a:t>
            </a:r>
            <a:r>
              <a:rPr lang="en-GB" i="1" dirty="0">
                <a:solidFill>
                  <a:srgbClr val="FF0000"/>
                </a:solidFill>
                <a:latin typeface="Candara" charset="0"/>
              </a:rPr>
              <a:t>They haven’t got to see anybody particularly and they haven’t got the communication to find out when that’s going to happen</a:t>
            </a:r>
            <a:r>
              <a:rPr lang="en-GB" i="1" dirty="0">
                <a:latin typeface="Candara" charset="0"/>
              </a:rPr>
              <a:t> and get very fed-up with that and therefore decide that I’m better off just going back home...” (HP_04_GP_MB)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8229600" cy="930275"/>
          </a:xfrm>
        </p:spPr>
        <p:txBody>
          <a:bodyPr>
            <a:normAutofit fontScale="90000"/>
          </a:bodyPr>
          <a:lstStyle/>
          <a:p>
            <a:r>
              <a:rPr lang="en-GB" sz="4000">
                <a:latin typeface="Candara" charset="0"/>
              </a:rPr>
              <a:t>Starting the Pendulum: </a:t>
            </a:r>
            <a:br>
              <a:rPr lang="en-GB" sz="4000">
                <a:latin typeface="Candara" charset="0"/>
              </a:rPr>
            </a:br>
            <a:r>
              <a:rPr lang="en-GB" sz="4000" i="1">
                <a:latin typeface="Candara" charset="0"/>
              </a:rPr>
              <a:t>“I want to leave”</a:t>
            </a:r>
          </a:p>
        </p:txBody>
      </p:sp>
      <p:sp>
        <p:nvSpPr>
          <p:cNvPr id="3" name="Content Placeholder 2"/>
          <p:cNvSpPr>
            <a:spLocks noGrp="1"/>
          </p:cNvSpPr>
          <p:nvPr>
            <p:ph idx="1"/>
          </p:nvPr>
        </p:nvSpPr>
        <p:spPr>
          <a:xfrm>
            <a:off x="250825" y="1773238"/>
            <a:ext cx="8642350" cy="4824412"/>
          </a:xfrm>
        </p:spPr>
        <p:txBody>
          <a:bodyPr>
            <a:noAutofit/>
          </a:bodyPr>
          <a:lstStyle/>
          <a:p>
            <a:r>
              <a:rPr lang="en-GB" sz="2200" i="1">
                <a:latin typeface="Candara" charset="0"/>
              </a:rPr>
              <a:t>“And then you are bleeped from whatever other ward you are on and have to sprint over and talk to them about why they want to do </a:t>
            </a:r>
            <a:r>
              <a:rPr lang="en-GB" sz="2200" i="1">
                <a:solidFill>
                  <a:srgbClr val="1B4171"/>
                </a:solidFill>
                <a:latin typeface="Candara" charset="0"/>
              </a:rPr>
              <a:t>this…</a:t>
            </a:r>
            <a:r>
              <a:rPr lang="en-GB" sz="2200" i="1">
                <a:solidFill>
                  <a:srgbClr val="FF0000"/>
                </a:solidFill>
                <a:latin typeface="Candara" charset="0"/>
              </a:rPr>
              <a:t>Sometimes that doesn’t work because you’re with someone who is ill and you can’t come and talk to them</a:t>
            </a:r>
            <a:r>
              <a:rPr lang="en-GB" sz="2200" i="1">
                <a:latin typeface="Candara" charset="0"/>
              </a:rPr>
              <a:t>” (HP_01_FY_MB)</a:t>
            </a:r>
          </a:p>
          <a:p>
            <a:pPr>
              <a:buFont typeface="Symbol" charset="0"/>
              <a:buNone/>
            </a:pPr>
            <a:endParaRPr lang="en-GB" sz="2200" i="1">
              <a:latin typeface="Candara" charset="0"/>
            </a:endParaRPr>
          </a:p>
          <a:p>
            <a:r>
              <a:rPr lang="en-GB" sz="2200" i="1">
                <a:latin typeface="Candara" charset="0"/>
              </a:rPr>
              <a:t>“Sometimes people don’t realise the other stuff that you’ve got to do on the wards. It can be quite frustrating but you’ve not got to let that show to the patient. </a:t>
            </a:r>
            <a:r>
              <a:rPr lang="en-GB" sz="2200" i="1">
                <a:solidFill>
                  <a:srgbClr val="FF0000"/>
                </a:solidFill>
                <a:latin typeface="Candara" charset="0"/>
              </a:rPr>
              <a:t>In the back of your mind you could be thinking why can’t you just stay in. You’re causing me all this work and I’ve got this and this to do…But they don’t see that.</a:t>
            </a:r>
            <a:r>
              <a:rPr lang="en-GB" sz="2200" i="1">
                <a:latin typeface="Candara" charset="0"/>
              </a:rPr>
              <a:t> Nobody really does” (HP_09_Nur_STH)</a:t>
            </a:r>
          </a:p>
          <a:p>
            <a:pPr>
              <a:buFont typeface="Symbol" charset="0"/>
              <a:buNone/>
            </a:pPr>
            <a:endParaRPr lang="en-GB" sz="2200" i="1">
              <a:latin typeface="Candara" charset="0"/>
            </a:endParaRPr>
          </a:p>
          <a:p>
            <a:r>
              <a:rPr lang="en-GB" sz="2200" i="1">
                <a:latin typeface="Candara" charset="0"/>
              </a:rPr>
              <a:t>“</a:t>
            </a:r>
            <a:r>
              <a:rPr lang="en-GB" sz="2200" i="1">
                <a:solidFill>
                  <a:srgbClr val="FF0000"/>
                </a:solidFill>
                <a:latin typeface="Candara" charset="0"/>
              </a:rPr>
              <a:t>What we want are people who are compliant </a:t>
            </a:r>
            <a:r>
              <a:rPr lang="en-GB" sz="2200" i="1">
                <a:latin typeface="Candara" charset="0"/>
              </a:rPr>
              <a:t>who go home when we want them to go home” (HP_05_Reg_STH)</a:t>
            </a:r>
          </a:p>
          <a:p>
            <a:endParaRPr lang="en-GB" sz="2200" i="1">
              <a:latin typeface="Candar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68313" y="2205038"/>
            <a:ext cx="8280400" cy="4319587"/>
          </a:xfrm>
        </p:spPr>
        <p:txBody>
          <a:bodyPr/>
          <a:lstStyle/>
          <a:p>
            <a:r>
              <a:rPr lang="en-GB" i="1">
                <a:latin typeface="Candara" charset="0"/>
              </a:rPr>
              <a:t>“…if the patient has not completed their treatment they should not be leaving hospital. You can’t then write them a </a:t>
            </a:r>
            <a:r>
              <a:rPr lang="en-GB" i="1">
                <a:solidFill>
                  <a:srgbClr val="FF0000"/>
                </a:solidFill>
                <a:latin typeface="Candara" charset="0"/>
              </a:rPr>
              <a:t>discharge letter </a:t>
            </a:r>
            <a:r>
              <a:rPr lang="en-GB" i="1">
                <a:latin typeface="Candara" charset="0"/>
              </a:rPr>
              <a:t>for incomplete care and </a:t>
            </a:r>
            <a:r>
              <a:rPr lang="en-GB" i="1">
                <a:solidFill>
                  <a:srgbClr val="FF0000"/>
                </a:solidFill>
                <a:latin typeface="Candara" charset="0"/>
              </a:rPr>
              <a:t>discharge drugs </a:t>
            </a:r>
            <a:r>
              <a:rPr lang="en-GB" i="1">
                <a:latin typeface="Candara" charset="0"/>
              </a:rPr>
              <a:t>when their care isn’t completed. If your opinion is that a patient’s treatment is not complete you can’t then say here’s your drugs, go home then. All you can say is you need to stay in hospital.” </a:t>
            </a:r>
            <a:r>
              <a:rPr lang="en-GB">
                <a:latin typeface="Candara" charset="0"/>
              </a:rPr>
              <a:t>(HP_04_Nur_STH)</a:t>
            </a:r>
          </a:p>
          <a:p>
            <a:r>
              <a:rPr lang="en-GB" i="1">
                <a:latin typeface="Candara" charset="0"/>
              </a:rPr>
              <a:t>“I think probably sometimes there’s a bit of a blame culture with people who discharge themselves saying </a:t>
            </a:r>
            <a:r>
              <a:rPr lang="en-GB" i="1">
                <a:solidFill>
                  <a:srgbClr val="FF0000"/>
                </a:solidFill>
                <a:latin typeface="Candara" charset="0"/>
              </a:rPr>
              <a:t>they don’t deserve the medication</a:t>
            </a:r>
            <a:r>
              <a:rPr lang="en-GB" i="1">
                <a:latin typeface="Candara" charset="0"/>
              </a:rPr>
              <a:t> and why should people be bothered to help them if they won’t help themselves.” </a:t>
            </a:r>
            <a:r>
              <a:rPr lang="en-GB">
                <a:latin typeface="Candara" charset="0"/>
              </a:rPr>
              <a:t>(HP_03_Con_STH)</a:t>
            </a:r>
          </a:p>
          <a:p>
            <a:endParaRPr lang="en-GB">
              <a:latin typeface="Candara" charset="0"/>
            </a:endParaRPr>
          </a:p>
          <a:p>
            <a:endParaRPr lang="en-GB">
              <a:latin typeface="Candara" charset="0"/>
            </a:endParaRPr>
          </a:p>
          <a:p>
            <a:pPr lvl="2"/>
            <a:endParaRPr lang="en-GB">
              <a:latin typeface="Candara" charset="0"/>
            </a:endParaRPr>
          </a:p>
        </p:txBody>
      </p:sp>
      <p:sp>
        <p:nvSpPr>
          <p:cNvPr id="2" name="Title 1"/>
          <p:cNvSpPr>
            <a:spLocks noGrp="1"/>
          </p:cNvSpPr>
          <p:nvPr>
            <p:ph type="title"/>
          </p:nvPr>
        </p:nvSpPr>
        <p:spPr/>
        <p:txBody>
          <a:bodyPr rtlCol="0">
            <a:normAutofit fontScale="90000"/>
          </a:bodyPr>
          <a:lstStyle/>
          <a:p>
            <a:pPr fontAlgn="auto">
              <a:spcAft>
                <a:spcPts val="0"/>
              </a:spcAft>
              <a:defRPr/>
            </a:pPr>
            <a:r>
              <a:rPr lang="en-GB" dirty="0" smtClean="0">
                <a:ea typeface="+mj-ea"/>
              </a:rPr>
              <a:t>The Swinging Pendulum: </a:t>
            </a:r>
            <a:br>
              <a:rPr lang="en-GB" dirty="0" smtClean="0">
                <a:ea typeface="+mj-ea"/>
              </a:rPr>
            </a:br>
            <a:r>
              <a:rPr lang="en-GB" dirty="0" smtClean="0">
                <a:ea typeface="+mj-ea"/>
              </a:rPr>
              <a:t>Conflict</a:t>
            </a:r>
            <a:endParaRPr lang="en-GB" dirty="0">
              <a:ea typeface="+mj-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650</TotalTime>
  <Words>2557</Words>
  <Application>Microsoft Office PowerPoint</Application>
  <PresentationFormat>On-screen Show (4:3)</PresentationFormat>
  <Paragraphs>202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Waveform</vt:lpstr>
      <vt:lpstr>Pendulum of Power: Medical Dominance in the Case  Self-Discharge</vt:lpstr>
      <vt:lpstr>What is Self-Discharge?</vt:lpstr>
      <vt:lpstr>PowerPoint Presentation</vt:lpstr>
      <vt:lpstr>PowerPoint Presentation</vt:lpstr>
      <vt:lpstr>Pendulum of Power</vt:lpstr>
      <vt:lpstr>PowerPoint Presentation</vt:lpstr>
      <vt:lpstr>Starting the Pendulum:  “I want to leave”</vt:lpstr>
      <vt:lpstr>Starting the Pendulum:  “I want to leave”</vt:lpstr>
      <vt:lpstr>The Swinging Pendulum:  Conflict</vt:lpstr>
      <vt:lpstr>The Swinging Pendulum:  Bargaining</vt:lpstr>
      <vt:lpstr>The Swinging Pendulum: Compromising</vt:lpstr>
      <vt:lpstr>The Swinging Pendulum:  Agreement</vt:lpstr>
      <vt:lpstr>The Swinging Pendulum:  Submit</vt:lpstr>
      <vt:lpstr>Underlying the Swinging Pendulum: Patient Autonomy</vt:lpstr>
      <vt:lpstr>Underlying the Swinging Pendulum: Accountability &amp; liability</vt:lpstr>
      <vt:lpstr>Initial Conclusions</vt:lpstr>
      <vt:lpstr>Initial Conclusions</vt:lpstr>
    </vt:vector>
  </TitlesOfParts>
  <Company>Lancaster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machinl</dc:creator>
  <cp:lastModifiedBy>machinl</cp:lastModifiedBy>
  <cp:revision>55</cp:revision>
  <dcterms:created xsi:type="dcterms:W3CDTF">2014-09-08T15:01:14Z</dcterms:created>
  <dcterms:modified xsi:type="dcterms:W3CDTF">2015-01-15T18:57:19Z</dcterms:modified>
</cp:coreProperties>
</file>